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003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Institutional logos and naming adapted from the user-provided file "Anunt SCSS2026.pptx".
- Visual structure inspired by the user-provided file "05.LemianDiana_2023_prezentare(1).pptx".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46520" y="1005840"/>
            <a:ext cx="5074920" cy="4434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F3F7"/>
            </a:solidFill>
            <a:prstDash val="solid"/>
          </a:ln>
          <a:effectLst>
            <a:outerShdw blurRad="25400" dist="50800" dir="2700000" algn="bl" rotWithShape="0">
              <a:srgbClr val="9AA6B2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446520" y="5100490"/>
            <a:ext cx="5074920" cy="356616"/>
          </a:xfrm>
          <a:prstGeom prst="roundRect">
            <a:avLst/>
          </a:prstGeom>
          <a:solidFill>
            <a:srgbClr val="1E6B8D"/>
          </a:solidFill>
          <a:ln w="12700">
            <a:solidFill>
              <a:srgbClr val="1E6B8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20840" y="1325880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Facultatea de Autovehicule Rutiere,</a:t>
            </a:r>
            <a:endParaRPr lang="en-US" sz="2000" dirty="0"/>
          </a:p>
          <a:p>
            <a:pPr marL="0" indent="0" algn="l">
              <a:buNone/>
            </a:pPr>
            <a:r>
              <a:rPr lang="en-US" sz="20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Mecatronică și Mecanică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720840" y="219456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720840" y="2787058"/>
            <a:ext cx="4535424" cy="804672"/>
          </a:xfrm>
          <a:prstGeom prst="roundRect">
            <a:avLst>
              <a:gd name="adj" fmla="val 9091"/>
            </a:avLst>
          </a:prstGeom>
          <a:solidFill>
            <a:srgbClr val="FBFCF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85432" y="2896786"/>
            <a:ext cx="4206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Titlul lucrării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885432" y="3171106"/>
            <a:ext cx="420624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adaugă un titlu clar, concis și relevant</a:t>
            </a:r>
            <a:endParaRPr lang="en-US" sz="1020" dirty="0"/>
          </a:p>
        </p:txBody>
      </p:sp>
      <p:sp>
        <p:nvSpPr>
          <p:cNvPr id="11" name="Shape 9"/>
          <p:cNvSpPr/>
          <p:nvPr/>
        </p:nvSpPr>
        <p:spPr>
          <a:xfrm>
            <a:off x="6720840" y="3619162"/>
            <a:ext cx="2176272" cy="749808"/>
          </a:xfrm>
          <a:prstGeom prst="roundRect">
            <a:avLst>
              <a:gd name="adj" fmla="val 9756"/>
            </a:avLst>
          </a:prstGeom>
          <a:solidFill>
            <a:srgbClr val="FBFCF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885432" y="3728890"/>
            <a:ext cx="1847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Autor(i)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85432" y="4003210"/>
            <a:ext cx="1847088" cy="2926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 și prenume</a:t>
            </a:r>
            <a:endParaRPr lang="en-US" sz="1020" dirty="0"/>
          </a:p>
        </p:txBody>
      </p:sp>
      <p:sp>
        <p:nvSpPr>
          <p:cNvPr id="14" name="Shape 12"/>
          <p:cNvSpPr/>
          <p:nvPr/>
        </p:nvSpPr>
        <p:spPr>
          <a:xfrm>
            <a:off x="9079992" y="3619162"/>
            <a:ext cx="2176272" cy="749808"/>
          </a:xfrm>
          <a:prstGeom prst="roundRect">
            <a:avLst>
              <a:gd name="adj" fmla="val 9756"/>
            </a:avLst>
          </a:prstGeom>
          <a:solidFill>
            <a:srgbClr val="FBFCF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244584" y="3728890"/>
            <a:ext cx="1847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Program / an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244584" y="4003210"/>
            <a:ext cx="1847088" cy="2926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specializarea, anul, grupa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6720840" y="4405546"/>
            <a:ext cx="4535424" cy="749808"/>
          </a:xfrm>
          <a:prstGeom prst="roundRect">
            <a:avLst>
              <a:gd name="adj" fmla="val 9756"/>
            </a:avLst>
          </a:prstGeom>
          <a:solidFill>
            <a:srgbClr val="FBFCF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85432" y="4515274"/>
            <a:ext cx="4206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Coordonator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885432" y="4789594"/>
            <a:ext cx="4206240" cy="2926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titlu didactic, nume și prenume</a:t>
            </a:r>
            <a:endParaRPr lang="en-US" sz="1020" dirty="0"/>
          </a:p>
        </p:txBody>
      </p:sp>
      <p:sp>
        <p:nvSpPr>
          <p:cNvPr id="20" name="Text 18"/>
          <p:cNvSpPr/>
          <p:nvPr/>
        </p:nvSpPr>
        <p:spPr>
          <a:xfrm>
            <a:off x="658368" y="1874520"/>
            <a:ext cx="5120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Sesiunea de Comunicări Științifice a Studenților</a:t>
            </a:r>
            <a:endParaRPr lang="en-US" sz="3000" dirty="0"/>
          </a:p>
        </p:txBody>
      </p:sp>
      <p:sp>
        <p:nvSpPr>
          <p:cNvPr id="21" name="Shape 19"/>
          <p:cNvSpPr/>
          <p:nvPr/>
        </p:nvSpPr>
        <p:spPr>
          <a:xfrm>
            <a:off x="2176272" y="3182112"/>
            <a:ext cx="1508760" cy="0"/>
          </a:xfrm>
          <a:prstGeom prst="line">
            <a:avLst/>
          </a:prstGeom>
          <a:noFill/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3383280"/>
            <a:ext cx="4828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Model de prezentare pentru lucrări tehnice, proiecte și rezultate experimentale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978035" y="4617720"/>
            <a:ext cx="4572000" cy="906002"/>
          </a:xfrm>
          <a:prstGeom prst="roundRect">
            <a:avLst/>
          </a:prstGeom>
          <a:solidFill>
            <a:srgbClr val="F8EDE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234440" y="4690311"/>
            <a:ext cx="4069080" cy="4030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Păstrați ideile esențiale pe slide și rezervați detaliile pentru prezentarea orală.</a:t>
            </a:r>
            <a:endParaRPr lang="en-US" sz="1120" dirty="0"/>
          </a:p>
        </p:txBody>
      </p:sp>
      <p:sp>
        <p:nvSpPr>
          <p:cNvPr id="27" name="Shape 2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  <p:sp>
        <p:nvSpPr>
          <p:cNvPr id="29" name="Text 2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00" dirty="0"/>
          </a:p>
        </p:txBody>
      </p:sp>
      <p:pic>
        <p:nvPicPr>
          <p:cNvPr id="30" name="Image 1" descr="/mnt/data/anunt_extract/ppt/media/image2.jpeg">
            <a:extLst>
              <a:ext uri="{FF2B5EF4-FFF2-40B4-BE49-F238E27FC236}">
                <a16:creationId xmlns:a16="http://schemas.microsoft.com/office/drawing/2014/main" id="{A9C99551-313B-847A-1837-ED18415BF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31" name="Picture 30" descr="A close-up of logos&#10;&#10;AI-generated content may be incorrect.">
            <a:extLst>
              <a:ext uri="{FF2B5EF4-FFF2-40B4-BE49-F238E27FC236}">
                <a16:creationId xmlns:a16="http://schemas.microsoft.com/office/drawing/2014/main" id="{705C5418-20A7-CF93-5F8F-A8144262D8E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Picture 31" descr="A blue and yellow symbol&#10;&#10;AI-generated content may be incorrect.">
            <a:extLst>
              <a:ext uri="{FF2B5EF4-FFF2-40B4-BE49-F238E27FC236}">
                <a16:creationId xmlns:a16="http://schemas.microsoft.com/office/drawing/2014/main" id="{FCD2FBB4-8103-E1B1-380A-3C5B15B76C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6" name="Text 4"/>
          <p:cNvSpPr/>
          <p:nvPr/>
        </p:nvSpPr>
        <p:spPr>
          <a:xfrm>
            <a:off x="1664208" y="503796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oficial pentru prezentările studenților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386584" y="523997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6B8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10 minute • maxim </a:t>
            </a:r>
            <a:r>
              <a:rPr lang="ro-RO" sz="1050" dirty="0">
                <a:solidFill>
                  <a:srgbClr val="1E6B8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r>
              <a:rPr lang="en-US" sz="1050" dirty="0">
                <a:solidFill>
                  <a:srgbClr val="1E6B8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slide-uri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-2926080" y="-2011680"/>
            <a:ext cx="7680960" cy="768096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6AB0C4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2377440" y="-1463040"/>
            <a:ext cx="6583680" cy="658368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93D0D8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868680" y="2084832"/>
            <a:ext cx="6720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 și discuții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6217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BEA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Selectează doar rezultatele care îți susțin concluzia principală.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092440" y="1371600"/>
            <a:ext cx="3200400" cy="3474720"/>
          </a:xfrm>
          <a:prstGeom prst="roundRect">
            <a:avLst/>
          </a:prstGeom>
          <a:solidFill>
            <a:srgbClr val="13435F"/>
          </a:solidFill>
          <a:ln w="12700">
            <a:solidFill>
              <a:srgbClr val="2D6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394192" y="2121408"/>
            <a:ext cx="2615184" cy="10972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această pagină ca separator de secțiune sau șterge-o dacă vrei o prezentare mai compactă.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  <p:pic>
        <p:nvPicPr>
          <p:cNvPr id="19" name="Image 1" descr="/mnt/data/anunt_extract/ppt/media/image2.jpeg">
            <a:extLst>
              <a:ext uri="{FF2B5EF4-FFF2-40B4-BE49-F238E27FC236}">
                <a16:creationId xmlns:a16="http://schemas.microsoft.com/office/drawing/2014/main" id="{1FCD1F93-6265-BF7C-4703-E4E56DFE8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0" name="Picture 19" descr="A close-up of logos&#10;&#10;AI-generated content may be incorrect.">
            <a:extLst>
              <a:ext uri="{FF2B5EF4-FFF2-40B4-BE49-F238E27FC236}">
                <a16:creationId xmlns:a16="http://schemas.microsoft.com/office/drawing/2014/main" id="{C8F4B647-2A64-436C-ABB5-6C90CA6E822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A blue and yellow symbol&#10;&#10;AI-generated content may be incorrect.">
            <a:extLst>
              <a:ext uri="{FF2B5EF4-FFF2-40B4-BE49-F238E27FC236}">
                <a16:creationId xmlns:a16="http://schemas.microsoft.com/office/drawing/2014/main" id="{8C2DA9F5-6DCD-46E9-1057-89C1846F31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2" name="Text 24">
            <a:extLst>
              <a:ext uri="{FF2B5EF4-FFF2-40B4-BE49-F238E27FC236}">
                <a16:creationId xmlns:a16="http://schemas.microsoft.com/office/drawing/2014/main" id="{9DA8F296-3231-F60C-C28D-B5828DA107B7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 principale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Fiecare grafic ar trebui să aibă o concluzie scurtă.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417320"/>
            <a:ext cx="6720840" cy="4069080"/>
          </a:xfrm>
          <a:prstGeom prst="roundRect">
            <a:avLst>
              <a:gd name="adj" fmla="val 1798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1527048"/>
            <a:ext cx="6391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 / tabel / captură de simulare</a:t>
            </a:r>
            <a:endParaRPr lang="en-US" sz="2200" dirty="0"/>
          </a:p>
        </p:txBody>
      </p:sp>
      <p:sp>
        <p:nvSpPr>
          <p:cNvPr id="13" name="Text 8"/>
          <p:cNvSpPr/>
          <p:nvPr/>
        </p:nvSpPr>
        <p:spPr>
          <a:xfrm>
            <a:off x="1033272" y="1801368"/>
            <a:ext cx="6391656" cy="3611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înlocuiește cu rezultatul cel mai relevant</a:t>
            </a:r>
            <a:endParaRPr lang="en-US" sz="1020" dirty="0"/>
          </a:p>
        </p:txBody>
      </p:sp>
      <p:sp>
        <p:nvSpPr>
          <p:cNvPr id="14" name="Shape 9"/>
          <p:cNvSpPr/>
          <p:nvPr/>
        </p:nvSpPr>
        <p:spPr>
          <a:xfrm>
            <a:off x="7863840" y="1417320"/>
            <a:ext cx="3429000" cy="187452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8119872" y="1709928"/>
            <a:ext cx="2880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Observații esențiale</a:t>
            </a:r>
            <a:endParaRPr lang="en-US" sz="1700" dirty="0"/>
          </a:p>
        </p:txBody>
      </p:sp>
      <p:sp>
        <p:nvSpPr>
          <p:cNvPr id="16" name="Text 11"/>
          <p:cNvSpPr/>
          <p:nvPr/>
        </p:nvSpPr>
        <p:spPr>
          <a:xfrm>
            <a:off x="8119872" y="2084832"/>
            <a:ext cx="26974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16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arată rezultatul</a:t>
            </a:r>
            <a:endParaRPr lang="en-US" sz="1160" dirty="0"/>
          </a:p>
          <a:p>
            <a:pPr marL="177800" indent="-177800">
              <a:buSzPct val="100000"/>
              <a:buChar char="•"/>
            </a:pPr>
            <a:r>
              <a:rPr lang="en-US" sz="116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valoare / tendință este importantă</a:t>
            </a:r>
            <a:endParaRPr lang="en-US" sz="1160" dirty="0"/>
          </a:p>
          <a:p>
            <a:pPr marL="177800" indent="-177800">
              <a:buSzPct val="100000"/>
              <a:buChar char="•"/>
            </a:pPr>
            <a:r>
              <a:rPr lang="en-US" sz="116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cum se compară cu așteptările</a:t>
            </a:r>
            <a:endParaRPr lang="en-US" sz="1160" dirty="0"/>
          </a:p>
        </p:txBody>
      </p:sp>
      <p:sp>
        <p:nvSpPr>
          <p:cNvPr id="17" name="Shape 12"/>
          <p:cNvSpPr/>
          <p:nvPr/>
        </p:nvSpPr>
        <p:spPr>
          <a:xfrm>
            <a:off x="7863840" y="3611880"/>
            <a:ext cx="3429000" cy="1874520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8119872" y="3904488"/>
            <a:ext cx="2880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Concluzia slide-ului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8193024" y="4279392"/>
            <a:ext cx="2724912" cy="5486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ctr">
              <a:buNone/>
            </a:pPr>
            <a:r>
              <a:rPr lang="en-US" sz="122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scrie într-o propoziție scurtă mesajul pe care vrei să îl rețină publicul</a:t>
            </a:r>
            <a:endParaRPr lang="en-US" sz="1220" dirty="0"/>
          </a:p>
        </p:txBody>
      </p:sp>
      <p:pic>
        <p:nvPicPr>
          <p:cNvPr id="22" name="Image 1" descr="/mnt/data/anunt_extract/ppt/media/image2.jpeg">
            <a:extLst>
              <a:ext uri="{FF2B5EF4-FFF2-40B4-BE49-F238E27FC236}">
                <a16:creationId xmlns:a16="http://schemas.microsoft.com/office/drawing/2014/main" id="{06908909-E5FF-5978-58F5-769F2861D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3" name="Picture 22" descr="A close-up of logos&#10;&#10;AI-generated content may be incorrect.">
            <a:extLst>
              <a:ext uri="{FF2B5EF4-FFF2-40B4-BE49-F238E27FC236}">
                <a16:creationId xmlns:a16="http://schemas.microsoft.com/office/drawing/2014/main" id="{964E8088-6F38-980E-8653-251D0F1BCDC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 descr="A blue and yellow symbol&#10;&#10;AI-generated content may be incorrect.">
            <a:extLst>
              <a:ext uri="{FF2B5EF4-FFF2-40B4-BE49-F238E27FC236}">
                <a16:creationId xmlns:a16="http://schemas.microsoft.com/office/drawing/2014/main" id="{B1A7FCBD-6ADE-7529-14D5-68D7F67833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37A0CD40-4D04-C657-6A13-30FFDD9E1B21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 suplimentare / comparații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Poți duplica acest slide dacă ai nevoie de mai multe exemple.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508760"/>
            <a:ext cx="4983480" cy="1874520"/>
          </a:xfrm>
          <a:prstGeom prst="roundRect">
            <a:avLst>
              <a:gd name="adj" fmla="val 3902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1618488"/>
            <a:ext cx="46542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 A</a:t>
            </a:r>
            <a:endParaRPr lang="en-US" sz="2000" dirty="0"/>
          </a:p>
        </p:txBody>
      </p:sp>
      <p:sp>
        <p:nvSpPr>
          <p:cNvPr id="13" name="Text 8"/>
          <p:cNvSpPr/>
          <p:nvPr/>
        </p:nvSpPr>
        <p:spPr>
          <a:xfrm>
            <a:off x="1033272" y="1892808"/>
            <a:ext cx="4654296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grafic, tabel sau imagine</a:t>
            </a:r>
            <a:endParaRPr lang="en-US" sz="1020" dirty="0"/>
          </a:p>
        </p:txBody>
      </p:sp>
      <p:sp>
        <p:nvSpPr>
          <p:cNvPr id="14" name="Shape 9"/>
          <p:cNvSpPr/>
          <p:nvPr/>
        </p:nvSpPr>
        <p:spPr>
          <a:xfrm>
            <a:off x="868680" y="3657600"/>
            <a:ext cx="4983480" cy="1874520"/>
          </a:xfrm>
          <a:prstGeom prst="roundRect">
            <a:avLst>
              <a:gd name="adj" fmla="val 3902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1033272" y="3767328"/>
            <a:ext cx="46542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 B</a:t>
            </a:r>
            <a:endParaRPr lang="en-US" sz="2000" dirty="0"/>
          </a:p>
        </p:txBody>
      </p:sp>
      <p:sp>
        <p:nvSpPr>
          <p:cNvPr id="16" name="Text 11"/>
          <p:cNvSpPr/>
          <p:nvPr/>
        </p:nvSpPr>
        <p:spPr>
          <a:xfrm>
            <a:off x="1033272" y="4041648"/>
            <a:ext cx="4654296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 doilea rezultat sau altă condiție de test</a:t>
            </a:r>
            <a:endParaRPr lang="en-US" sz="1020" dirty="0"/>
          </a:p>
        </p:txBody>
      </p:sp>
      <p:sp>
        <p:nvSpPr>
          <p:cNvPr id="17" name="Shape 12"/>
          <p:cNvSpPr/>
          <p:nvPr/>
        </p:nvSpPr>
        <p:spPr>
          <a:xfrm>
            <a:off x="6172200" y="1508760"/>
            <a:ext cx="5120640" cy="40233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6446520" y="1810512"/>
            <a:ext cx="2331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Discuții și comparații</a:t>
            </a:r>
            <a:endParaRPr lang="en-US" sz="1800" dirty="0"/>
          </a:p>
        </p:txBody>
      </p:sp>
      <p:sp>
        <p:nvSpPr>
          <p:cNvPr id="19" name="Text 14"/>
          <p:cNvSpPr/>
          <p:nvPr/>
        </p:nvSpPr>
        <p:spPr>
          <a:xfrm>
            <a:off x="6400800" y="2212848"/>
            <a:ext cx="443484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diferențele dintre scenarii sau metode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interpretarea valorilor obținute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legătura dintre rezultate și obiective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limitări observate în experiment / model</a:t>
            </a:r>
            <a:endParaRPr lang="en-US" sz="1250" dirty="0"/>
          </a:p>
        </p:txBody>
      </p:sp>
      <p:sp>
        <p:nvSpPr>
          <p:cNvPr id="20" name="Shape 15"/>
          <p:cNvSpPr/>
          <p:nvPr/>
        </p:nvSpPr>
        <p:spPr>
          <a:xfrm>
            <a:off x="6446520" y="4754880"/>
            <a:ext cx="4526280" cy="475488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6656832" y="4892040"/>
            <a:ext cx="4069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Poți transforma această zonă </a:t>
            </a:r>
            <a:r>
              <a:rPr lang="en-US" sz="1050" dirty="0" err="1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într</a:t>
            </a:r>
            <a:r>
              <a:rPr lang="en-US" sz="1050" dirty="0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-un </a:t>
            </a:r>
            <a:r>
              <a:rPr lang="en-US" sz="1050" dirty="0" err="1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tabel</a:t>
            </a:r>
            <a:r>
              <a:rPr lang="en-US" sz="1050" dirty="0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comparativ.</a:t>
            </a:r>
            <a:endParaRPr lang="en-US" sz="1050" dirty="0"/>
          </a:p>
        </p:txBody>
      </p:sp>
      <p:pic>
        <p:nvPicPr>
          <p:cNvPr id="24" name="Image 1" descr="/mnt/data/anunt_extract/ppt/media/image2.jpeg">
            <a:extLst>
              <a:ext uri="{FF2B5EF4-FFF2-40B4-BE49-F238E27FC236}">
                <a16:creationId xmlns:a16="http://schemas.microsoft.com/office/drawing/2014/main" id="{C3812AD6-959C-6E76-7111-2C94E7EE3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5" name="Picture 24" descr="A close-up of logos&#10;&#10;AI-generated content may be incorrect.">
            <a:extLst>
              <a:ext uri="{FF2B5EF4-FFF2-40B4-BE49-F238E27FC236}">
                <a16:creationId xmlns:a16="http://schemas.microsoft.com/office/drawing/2014/main" id="{78D05A93-B448-85B9-4038-C1DD5221BAB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Picture 25" descr="A blue and yellow symbol&#10;&#10;AI-generated content may be incorrect.">
            <a:extLst>
              <a:ext uri="{FF2B5EF4-FFF2-40B4-BE49-F238E27FC236}">
                <a16:creationId xmlns:a16="http://schemas.microsoft.com/office/drawing/2014/main" id="{090E1929-B79B-ED8B-AB22-95833B8403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544A990B-8BD6-7E30-C3BA-21D6479F0D4B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Concluzii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Încheie fără a introduce informații noi.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691640"/>
            <a:ext cx="2724912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1965960"/>
            <a:ext cx="23957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ai făcut</a:t>
            </a:r>
            <a:endParaRPr lang="en-US" sz="1700" dirty="0"/>
          </a:p>
        </p:txBody>
      </p:sp>
      <p:sp>
        <p:nvSpPr>
          <p:cNvPr id="13" name="Shape 8"/>
          <p:cNvSpPr/>
          <p:nvPr/>
        </p:nvSpPr>
        <p:spPr>
          <a:xfrm>
            <a:off x="4041648" y="1691640"/>
            <a:ext cx="2724912" cy="352044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4206240" y="1965960"/>
            <a:ext cx="23957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ai obținut</a:t>
            </a:r>
            <a:endParaRPr lang="en-US" sz="1700" dirty="0"/>
          </a:p>
        </p:txBody>
      </p:sp>
      <p:sp>
        <p:nvSpPr>
          <p:cNvPr id="15" name="Shape 10"/>
          <p:cNvSpPr/>
          <p:nvPr/>
        </p:nvSpPr>
        <p:spPr>
          <a:xfrm>
            <a:off x="7214616" y="1691640"/>
            <a:ext cx="2724912" cy="3520440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7379208" y="1965960"/>
            <a:ext cx="23957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urmează</a:t>
            </a:r>
            <a:endParaRPr lang="en-US" sz="1700" dirty="0"/>
          </a:p>
        </p:txBody>
      </p:sp>
      <p:sp>
        <p:nvSpPr>
          <p:cNvPr id="17" name="Text 12"/>
          <p:cNvSpPr/>
          <p:nvPr/>
        </p:nvSpPr>
        <p:spPr>
          <a:xfrm>
            <a:off x="1078992" y="2450592"/>
            <a:ext cx="228600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rezumă metoda sau abordarea</a:t>
            </a:r>
            <a:endParaRPr lang="en-US" sz="1210" dirty="0"/>
          </a:p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repetă foarte scurt scopul</a:t>
            </a:r>
            <a:endParaRPr lang="en-US" sz="1210" dirty="0"/>
          </a:p>
        </p:txBody>
      </p:sp>
      <p:sp>
        <p:nvSpPr>
          <p:cNvPr id="18" name="Text 13"/>
          <p:cNvSpPr/>
          <p:nvPr/>
        </p:nvSpPr>
        <p:spPr>
          <a:xfrm>
            <a:off x="4251960" y="2450592"/>
            <a:ext cx="228600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menționează rezultatul principal</a:t>
            </a:r>
            <a:endParaRPr lang="en-US" sz="1210" dirty="0"/>
          </a:p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relevanța practică</a:t>
            </a:r>
            <a:endParaRPr lang="en-US" sz="1210" dirty="0"/>
          </a:p>
        </p:txBody>
      </p:sp>
      <p:sp>
        <p:nvSpPr>
          <p:cNvPr id="19" name="Text 14"/>
          <p:cNvSpPr/>
          <p:nvPr/>
        </p:nvSpPr>
        <p:spPr>
          <a:xfrm>
            <a:off x="7424928" y="2450592"/>
            <a:ext cx="228600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lucrări viitoare</a:t>
            </a:r>
            <a:endParaRPr lang="en-US" sz="1210" dirty="0"/>
          </a:p>
          <a:p>
            <a:pPr marL="177800" indent="-177800">
              <a:buSzPct val="100000"/>
              <a:buChar char="•"/>
            </a:pPr>
            <a:r>
              <a:rPr lang="en-US" sz="121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îmbunătățiri posibile</a:t>
            </a:r>
            <a:endParaRPr lang="en-US" sz="1210" dirty="0"/>
          </a:p>
        </p:txBody>
      </p:sp>
      <p:sp>
        <p:nvSpPr>
          <p:cNvPr id="20" name="Shape 15"/>
          <p:cNvSpPr/>
          <p:nvPr/>
        </p:nvSpPr>
        <p:spPr>
          <a:xfrm>
            <a:off x="868680" y="5486400"/>
            <a:ext cx="9985248" cy="475488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1170432" y="5623560"/>
            <a:ext cx="9372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Ultima propoziție trebuie să transmită clar de ce lucrarea merită reținută.</a:t>
            </a:r>
            <a:endParaRPr lang="en-US" sz="108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006B86BB-7E51-12F1-21FB-C6FB28294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2" name="Picture 21" descr="A close-up of logos&#10;&#10;AI-generated content may be incorrect.">
            <a:extLst>
              <a:ext uri="{FF2B5EF4-FFF2-40B4-BE49-F238E27FC236}">
                <a16:creationId xmlns:a16="http://schemas.microsoft.com/office/drawing/2014/main" id="{88B8D3EA-8C5A-9F5F-F45B-21EECA121F6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 descr="A blue and yellow symbol&#10;&#10;AI-generated content may be incorrect.">
            <a:extLst>
              <a:ext uri="{FF2B5EF4-FFF2-40B4-BE49-F238E27FC236}">
                <a16:creationId xmlns:a16="http://schemas.microsoft.com/office/drawing/2014/main" id="{477ABD69-114B-5C46-2AB5-AE9B5CF547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5E336FAB-46E9-4057-7553-D78863686EF3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Bibliografie / surse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Păstrează doar referințele esențiale și lizibile.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417320"/>
            <a:ext cx="6446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115568" y="1719072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formatare</a:t>
            </a:r>
            <a:endParaRPr lang="en-US" sz="1800" dirty="0"/>
          </a:p>
        </p:txBody>
      </p:sp>
      <p:sp>
        <p:nvSpPr>
          <p:cNvPr id="13" name="Text 8"/>
          <p:cNvSpPr/>
          <p:nvPr/>
        </p:nvSpPr>
        <p:spPr>
          <a:xfrm>
            <a:off x="1078992" y="2148840"/>
            <a:ext cx="5760720" cy="12344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[1] </a:t>
            </a: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Autor, Titlu, jurnal / conferință, an.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[2] </a:t>
            </a: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Documentație tehnică / standard / manual de utilizare.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[3] </a:t>
            </a: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Link sau sursă software (doar dacă este relevantă pentru lucrare).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1115568" y="3794760"/>
            <a:ext cx="5486400" cy="1010505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1389888" y="4224528"/>
            <a:ext cx="49194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40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Recomandare: 3–6 surse sunt de obicei suficiente pentru o prezentare scurtă.</a:t>
            </a:r>
            <a:endParaRPr lang="en-US" sz="1140" dirty="0"/>
          </a:p>
        </p:txBody>
      </p:sp>
      <p:sp>
        <p:nvSpPr>
          <p:cNvPr id="16" name="Shape 11"/>
          <p:cNvSpPr/>
          <p:nvPr/>
        </p:nvSpPr>
        <p:spPr>
          <a:xfrm>
            <a:off x="7589520" y="1417320"/>
            <a:ext cx="3703320" cy="448056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7882128" y="1719072"/>
            <a:ext cx="1508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Bune practici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7882128" y="2148840"/>
            <a:ext cx="283464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3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același stil de citare pe toate slide-urile</a:t>
            </a:r>
            <a:endParaRPr lang="en-US" sz="1230" dirty="0"/>
          </a:p>
          <a:p>
            <a:pPr marL="177800" indent="-177800">
              <a:buSzPct val="100000"/>
              <a:buChar char="•"/>
            </a:pPr>
            <a:r>
              <a:rPr lang="en-US" sz="123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încărca vizual slide-ul final</a:t>
            </a:r>
            <a:endParaRPr lang="en-US" sz="1230" dirty="0"/>
          </a:p>
          <a:p>
            <a:pPr marL="177800" indent="-177800">
              <a:buSzPct val="100000"/>
              <a:buChar char="•"/>
            </a:pPr>
            <a:r>
              <a:rPr lang="en-US" sz="123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citează sursele imaginilor, dacă este cazul</a:t>
            </a:r>
            <a:endParaRPr lang="en-US" sz="1230" dirty="0"/>
          </a:p>
        </p:txBody>
      </p:sp>
      <p:pic>
        <p:nvPicPr>
          <p:cNvPr id="24" name="Image 1" descr="/mnt/data/anunt_extract/ppt/media/image2.jpeg">
            <a:extLst>
              <a:ext uri="{FF2B5EF4-FFF2-40B4-BE49-F238E27FC236}">
                <a16:creationId xmlns:a16="http://schemas.microsoft.com/office/drawing/2014/main" id="{7BF40485-C3E7-6314-7B90-54CFAFD82C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5" name="Picture 24" descr="A close-up of logos&#10;&#10;AI-generated content may be incorrect.">
            <a:extLst>
              <a:ext uri="{FF2B5EF4-FFF2-40B4-BE49-F238E27FC236}">
                <a16:creationId xmlns:a16="http://schemas.microsoft.com/office/drawing/2014/main" id="{013CAEDC-07D0-323B-9816-A7E81EC2851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Picture 25" descr="A blue and yellow symbol&#10;&#10;AI-generated content may be incorrect.">
            <a:extLst>
              <a:ext uri="{FF2B5EF4-FFF2-40B4-BE49-F238E27FC236}">
                <a16:creationId xmlns:a16="http://schemas.microsoft.com/office/drawing/2014/main" id="{3157D480-F1A3-2329-4E31-EE3B7F410D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B01D2C20-4E8E-08C5-64C9-98DEBB5B3819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8680" y="1280160"/>
            <a:ext cx="3886200" cy="4297680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212080" y="2148840"/>
            <a:ext cx="5394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 err="1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Mulțumesc</a:t>
            </a:r>
            <a:r>
              <a:rPr lang="ro-RO" sz="2800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</a:t>
            </a:r>
            <a:r>
              <a:rPr lang="en-US" sz="2800" dirty="0" err="1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pentru</a:t>
            </a:r>
            <a:r>
              <a:rPr lang="en-US" sz="2800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</a:t>
            </a:r>
            <a:r>
              <a:rPr lang="en-US" sz="2800" dirty="0" err="1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atenție</a:t>
            </a:r>
            <a:r>
              <a:rPr lang="ro-RO" sz="2800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!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230368" y="1810512"/>
            <a:ext cx="502920" cy="0"/>
          </a:xfrm>
          <a:prstGeom prst="line">
            <a:avLst/>
          </a:prstGeom>
          <a:noFill/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230368" y="3474720"/>
            <a:ext cx="4480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Titlul lucrării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230368" y="3931920"/>
            <a:ext cx="4526280" cy="6400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Autor(i) • specializare • coordonator</a:t>
            </a:r>
            <a:endParaRPr lang="en-US" sz="1240" dirty="0"/>
          </a:p>
          <a:p>
            <a:pPr marL="0" indent="0">
              <a:buNone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Adresă de e-mail / QR / contact</a:t>
            </a:r>
            <a:endParaRPr lang="en-US" sz="1240" dirty="0"/>
          </a:p>
        </p:txBody>
      </p:sp>
      <p:sp>
        <p:nvSpPr>
          <p:cNvPr id="7" name="Text 5"/>
          <p:cNvSpPr/>
          <p:nvPr/>
        </p:nvSpPr>
        <p:spPr>
          <a:xfrm>
            <a:off x="5230368" y="48463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26 mai 2026</a:t>
            </a:r>
            <a:endParaRPr lang="en-US" sz="1050" dirty="0"/>
          </a:p>
        </p:txBody>
      </p:sp>
      <p:pic>
        <p:nvPicPr>
          <p:cNvPr id="9" name="Image 1" descr="/mnt/data/anunt_extract/ppt/media/image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  <p:pic>
        <p:nvPicPr>
          <p:cNvPr id="13" name="Picture 12" descr="A close-up of logos&#10;&#10;AI-generated content may be incorrect.">
            <a:extLst>
              <a:ext uri="{FF2B5EF4-FFF2-40B4-BE49-F238E27FC236}">
                <a16:creationId xmlns:a16="http://schemas.microsoft.com/office/drawing/2014/main" id="{D35D90D9-57E9-A50B-52EA-C7079E55021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A blue and yellow symbol&#10;&#10;AI-generated content may be incorrect.">
            <a:extLst>
              <a:ext uri="{FF2B5EF4-FFF2-40B4-BE49-F238E27FC236}">
                <a16:creationId xmlns:a16="http://schemas.microsoft.com/office/drawing/2014/main" id="{17080F25-7A58-C951-D061-7C2D69BD3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8" name="Text 24">
            <a:extLst>
              <a:ext uri="{FF2B5EF4-FFF2-40B4-BE49-F238E27FC236}">
                <a16:creationId xmlns:a16="http://schemas.microsoft.com/office/drawing/2014/main" id="{B6B80D6E-3A83-29F7-6543-B233F75DCFCB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Recomandări pentru o prezentare de 10 minute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Acest slide poate fi șters înainte de varianta finală.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417320"/>
            <a:ext cx="3456432" cy="1298448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1581912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Structură clară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4562856" y="1417320"/>
            <a:ext cx="3456432" cy="1298448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4727448" y="1581912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Evidențiază contribuția</a:t>
            </a:r>
            <a:endParaRPr lang="en-US" sz="1600" dirty="0"/>
          </a:p>
        </p:txBody>
      </p:sp>
      <p:sp>
        <p:nvSpPr>
          <p:cNvPr id="15" name="Shape 10"/>
          <p:cNvSpPr/>
          <p:nvPr/>
        </p:nvSpPr>
        <p:spPr>
          <a:xfrm>
            <a:off x="8257032" y="1417320"/>
            <a:ext cx="3456432" cy="1298448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8421624" y="1581912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Încheie ferm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1078992" y="19202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 → obiective → metodă → rezultate → concluzii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4773168" y="1874520"/>
            <a:ext cx="29992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spune explicit ce ai făcut, ce ai obținut și de ce contează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8458200" y="1874520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2–3 </a:t>
            </a:r>
            <a:r>
              <a:rPr lang="en-US" sz="1100" dirty="0" err="1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idei</a:t>
            </a:r>
            <a:r>
              <a:rPr lang="en-US" sz="11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US" sz="1100" dirty="0" err="1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memorabile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868680" y="3063240"/>
            <a:ext cx="10469880" cy="7132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1097280" y="3273552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Ritm recomandat</a:t>
            </a:r>
            <a:endParaRPr lang="en-US" sz="1300" dirty="0"/>
          </a:p>
        </p:txBody>
      </p:sp>
      <p:sp>
        <p:nvSpPr>
          <p:cNvPr id="22" name="Shape 17"/>
          <p:cNvSpPr/>
          <p:nvPr/>
        </p:nvSpPr>
        <p:spPr>
          <a:xfrm>
            <a:off x="2331720" y="3236976"/>
            <a:ext cx="914400" cy="329184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8"/>
          <p:cNvSpPr/>
          <p:nvPr/>
        </p:nvSpPr>
        <p:spPr>
          <a:xfrm>
            <a:off x="2386584" y="3282696"/>
            <a:ext cx="80467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 min  Introducere</a:t>
            </a:r>
            <a:endParaRPr lang="en-US" sz="950" dirty="0"/>
          </a:p>
        </p:txBody>
      </p:sp>
      <p:sp>
        <p:nvSpPr>
          <p:cNvPr id="24" name="Shape 19"/>
          <p:cNvSpPr/>
          <p:nvPr/>
        </p:nvSpPr>
        <p:spPr>
          <a:xfrm>
            <a:off x="3319272" y="3236976"/>
            <a:ext cx="1828800" cy="329184"/>
          </a:xfrm>
          <a:prstGeom prst="roundRect">
            <a:avLst/>
          </a:prstGeom>
          <a:solidFill>
            <a:srgbClr val="1E6B8D"/>
          </a:solidFill>
          <a:ln w="12700">
            <a:solidFill>
              <a:srgbClr val="1E6B8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3374136" y="3282696"/>
            <a:ext cx="171907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 min  Obiective &amp; metodă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5221224" y="3236976"/>
            <a:ext cx="3246120" cy="329184"/>
          </a:xfrm>
          <a:prstGeom prst="roundRect">
            <a:avLst/>
          </a:prstGeom>
          <a:solidFill>
            <a:srgbClr val="4B2E83"/>
          </a:solidFill>
          <a:ln w="12700">
            <a:solidFill>
              <a:srgbClr val="4B2E8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5276088" y="3282696"/>
            <a:ext cx="313639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 min  Rezultate</a:t>
            </a:r>
            <a:endParaRPr lang="en-US" sz="950" dirty="0"/>
          </a:p>
        </p:txBody>
      </p:sp>
      <p:sp>
        <p:nvSpPr>
          <p:cNvPr id="28" name="Shape 23"/>
          <p:cNvSpPr/>
          <p:nvPr/>
        </p:nvSpPr>
        <p:spPr>
          <a:xfrm>
            <a:off x="8540496" y="3236976"/>
            <a:ext cx="1645920" cy="329184"/>
          </a:xfrm>
          <a:prstGeom prst="roundRect">
            <a:avLst/>
          </a:prstGeom>
          <a:solidFill>
            <a:srgbClr val="607D8B"/>
          </a:solidFill>
          <a:ln w="12700">
            <a:solidFill>
              <a:srgbClr val="607D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8595360" y="3282696"/>
            <a:ext cx="153619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 min  Discuții</a:t>
            </a:r>
            <a:endParaRPr lang="en-US" sz="950" dirty="0"/>
          </a:p>
        </p:txBody>
      </p:sp>
      <p:sp>
        <p:nvSpPr>
          <p:cNvPr id="30" name="Shape 25"/>
          <p:cNvSpPr/>
          <p:nvPr/>
        </p:nvSpPr>
        <p:spPr>
          <a:xfrm>
            <a:off x="10259568" y="3236976"/>
            <a:ext cx="1280160" cy="329184"/>
          </a:xfrm>
          <a:prstGeom prst="roundRect">
            <a:avLst/>
          </a:prstGeom>
          <a:solidFill>
            <a:srgbClr val="2F855A"/>
          </a:solidFill>
          <a:ln w="12700">
            <a:solidFill>
              <a:srgbClr val="2F855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10314432" y="3282696"/>
            <a:ext cx="1170432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 min  Concluzii</a:t>
            </a:r>
            <a:endParaRPr lang="en-US" sz="950" dirty="0"/>
          </a:p>
        </p:txBody>
      </p:sp>
      <p:sp>
        <p:nvSpPr>
          <p:cNvPr id="32" name="Shape 27"/>
          <p:cNvSpPr/>
          <p:nvPr/>
        </p:nvSpPr>
        <p:spPr>
          <a:xfrm>
            <a:off x="868680" y="4160520"/>
            <a:ext cx="3584448" cy="155448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1078992" y="437083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Checklist rapid</a:t>
            </a:r>
            <a:endParaRPr lang="en-US" sz="1600" dirty="0"/>
          </a:p>
        </p:txBody>
      </p:sp>
      <p:sp>
        <p:nvSpPr>
          <p:cNvPr id="34" name="Text 29"/>
          <p:cNvSpPr/>
          <p:nvPr/>
        </p:nvSpPr>
        <p:spPr>
          <a:xfrm>
            <a:off x="1051560" y="4663440"/>
            <a:ext cx="306324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maximum 1 idee principală / slide</a:t>
            </a:r>
            <a:endParaRPr lang="en-US" sz="1200" dirty="0"/>
          </a:p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font mare și vizibil din spate</a:t>
            </a:r>
            <a:endParaRPr lang="en-US" sz="1200" dirty="0"/>
          </a:p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grafice simple, cu concluzie clară</a:t>
            </a:r>
            <a:endParaRPr lang="en-US" sz="1200" dirty="0"/>
          </a:p>
        </p:txBody>
      </p:sp>
      <p:sp>
        <p:nvSpPr>
          <p:cNvPr id="35" name="Shape 30"/>
          <p:cNvSpPr/>
          <p:nvPr/>
        </p:nvSpPr>
        <p:spPr>
          <a:xfrm>
            <a:off x="4562856" y="4160520"/>
            <a:ext cx="3017520" cy="155448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1"/>
          <p:cNvSpPr/>
          <p:nvPr/>
        </p:nvSpPr>
        <p:spPr>
          <a:xfrm>
            <a:off x="4773168" y="4370832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e bine să eviți</a:t>
            </a:r>
            <a:endParaRPr lang="en-US" sz="1600" dirty="0"/>
          </a:p>
        </p:txBody>
      </p:sp>
      <p:sp>
        <p:nvSpPr>
          <p:cNvPr id="37" name="Text 32"/>
          <p:cNvSpPr/>
          <p:nvPr/>
        </p:nvSpPr>
        <p:spPr>
          <a:xfrm>
            <a:off x="4736592" y="4663440"/>
            <a:ext cx="24688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paragrafe lungi</a:t>
            </a:r>
            <a:endParaRPr lang="en-US" sz="1200" dirty="0"/>
          </a:p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capturi de ecran greu de citit</a:t>
            </a:r>
            <a:endParaRPr lang="en-US" sz="1200" dirty="0"/>
          </a:p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prea multe animații</a:t>
            </a:r>
            <a:endParaRPr lang="en-US" sz="1200" dirty="0"/>
          </a:p>
        </p:txBody>
      </p:sp>
      <p:sp>
        <p:nvSpPr>
          <p:cNvPr id="38" name="Shape 33"/>
          <p:cNvSpPr/>
          <p:nvPr/>
        </p:nvSpPr>
        <p:spPr>
          <a:xfrm>
            <a:off x="7699248" y="4160520"/>
            <a:ext cx="3639312" cy="155448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4"/>
          <p:cNvSpPr/>
          <p:nvPr/>
        </p:nvSpPr>
        <p:spPr>
          <a:xfrm>
            <a:off x="7927848" y="4370832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Setări obligatorii</a:t>
            </a:r>
            <a:endParaRPr lang="en-US" sz="1600" dirty="0"/>
          </a:p>
        </p:txBody>
      </p:sp>
      <p:sp>
        <p:nvSpPr>
          <p:cNvPr id="40" name="Text 35"/>
          <p:cNvSpPr/>
          <p:nvPr/>
        </p:nvSpPr>
        <p:spPr>
          <a:xfrm>
            <a:off x="7863840" y="4645152"/>
            <a:ext cx="31546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</a:t>
            </a:r>
            <a:r>
              <a:rPr lang="en-US" sz="1200" dirty="0" err="1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evenimentului</a:t>
            </a:r>
            <a:endParaRPr lang="ro-RO" sz="1200" dirty="0">
              <a:solidFill>
                <a:srgbClr val="2537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177800" indent="-177800">
              <a:buSzPct val="100000"/>
              <a:buChar char="•"/>
            </a:pPr>
            <a:r>
              <a:rPr lang="en-US" sz="1200" dirty="0" err="1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durata</a:t>
            </a: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maximă: 10 minute</a:t>
            </a:r>
            <a:endParaRPr lang="en-US" sz="1200" dirty="0"/>
          </a:p>
          <a:p>
            <a:pPr marL="177800" indent="-177800">
              <a:buSzPct val="100000"/>
              <a:buChar char="•"/>
            </a:pP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nu trebuie să </a:t>
            </a:r>
            <a:r>
              <a:rPr lang="en-US" sz="1200" dirty="0" err="1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depășească</a:t>
            </a: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2</a:t>
            </a:r>
            <a:r>
              <a:rPr lang="ro-RO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</a:t>
            </a:r>
            <a:r>
              <a:rPr lang="en-US" sz="12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slide-uri</a:t>
            </a:r>
            <a:endParaRPr lang="en-US" sz="120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6ADF2D12-A721-4D30-A0BE-AD4BBCC53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41" name="Picture 40" descr="A close-up of logos&#10;&#10;AI-generated content may be incorrect.">
            <a:extLst>
              <a:ext uri="{FF2B5EF4-FFF2-40B4-BE49-F238E27FC236}">
                <a16:creationId xmlns:a16="http://schemas.microsoft.com/office/drawing/2014/main" id="{87EEDF8A-BF96-D2D3-294C-2C65EFE3AAD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2" name="Picture 41" descr="A blue and yellow symbol&#10;&#10;AI-generated content may be incorrect.">
            <a:extLst>
              <a:ext uri="{FF2B5EF4-FFF2-40B4-BE49-F238E27FC236}">
                <a16:creationId xmlns:a16="http://schemas.microsoft.com/office/drawing/2014/main" id="{919E910B-F268-0CF2-AFB6-E263F1F5D0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672FD22B-F274-C301-50AD-B2089AF4AF2E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Cuprins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Poți adapta ordinea secțiunilor în funcție de temă.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417320"/>
            <a:ext cx="4663440" cy="44074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7"/>
          <p:cNvSpPr/>
          <p:nvPr/>
        </p:nvSpPr>
        <p:spPr>
          <a:xfrm>
            <a:off x="1115568" y="172821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8"/>
          <p:cNvSpPr/>
          <p:nvPr/>
        </p:nvSpPr>
        <p:spPr>
          <a:xfrm>
            <a:off x="1115568" y="178308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14" name="Text 9"/>
          <p:cNvSpPr/>
          <p:nvPr/>
        </p:nvSpPr>
        <p:spPr>
          <a:xfrm>
            <a:off x="1627632" y="175564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Contextul și relevanța temei</a:t>
            </a:r>
            <a:endParaRPr lang="en-US" sz="1400" dirty="0"/>
          </a:p>
        </p:txBody>
      </p:sp>
      <p:sp>
        <p:nvSpPr>
          <p:cNvPr id="15" name="Shape 10"/>
          <p:cNvSpPr/>
          <p:nvPr/>
        </p:nvSpPr>
        <p:spPr>
          <a:xfrm>
            <a:off x="1115568" y="236829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1115568" y="242316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7" name="Text 12"/>
          <p:cNvSpPr/>
          <p:nvPr/>
        </p:nvSpPr>
        <p:spPr>
          <a:xfrm>
            <a:off x="1627632" y="239572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Obiective și contribuții</a:t>
            </a:r>
            <a:endParaRPr lang="en-US" sz="1400" dirty="0"/>
          </a:p>
        </p:txBody>
      </p:sp>
      <p:sp>
        <p:nvSpPr>
          <p:cNvPr id="18" name="Shape 13"/>
          <p:cNvSpPr/>
          <p:nvPr/>
        </p:nvSpPr>
        <p:spPr>
          <a:xfrm>
            <a:off x="1115568" y="300837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1115568" y="306324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627632" y="303580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Metodologie / model / setup experimental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1115568" y="364845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1115568" y="370332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1627632" y="367588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 principale</a:t>
            </a:r>
            <a:endParaRPr lang="en-US" sz="1400" dirty="0"/>
          </a:p>
        </p:txBody>
      </p:sp>
      <p:sp>
        <p:nvSpPr>
          <p:cNvPr id="24" name="Shape 19"/>
          <p:cNvSpPr/>
          <p:nvPr/>
        </p:nvSpPr>
        <p:spPr>
          <a:xfrm>
            <a:off x="1115568" y="428853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1115568" y="434340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1627632" y="431596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Discuții și interpretare</a:t>
            </a:r>
            <a:endParaRPr lang="en-US" sz="1400" dirty="0"/>
          </a:p>
        </p:txBody>
      </p:sp>
      <p:sp>
        <p:nvSpPr>
          <p:cNvPr id="27" name="Shape 22"/>
          <p:cNvSpPr/>
          <p:nvPr/>
        </p:nvSpPr>
        <p:spPr>
          <a:xfrm>
            <a:off x="1115568" y="4928616"/>
            <a:ext cx="347472" cy="347472"/>
          </a:xfrm>
          <a:prstGeom prst="round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1115568" y="4983480"/>
            <a:ext cx="34747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900" dirty="0"/>
          </a:p>
        </p:txBody>
      </p:sp>
      <p:sp>
        <p:nvSpPr>
          <p:cNvPr id="29" name="Text 24"/>
          <p:cNvSpPr/>
          <p:nvPr/>
        </p:nvSpPr>
        <p:spPr>
          <a:xfrm>
            <a:off x="1627632" y="495604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Concluzii și direcții viitoare</a:t>
            </a:r>
            <a:endParaRPr lang="en-US" sz="1400" dirty="0"/>
          </a:p>
        </p:txBody>
      </p:sp>
      <p:sp>
        <p:nvSpPr>
          <p:cNvPr id="30" name="Shape 25"/>
          <p:cNvSpPr/>
          <p:nvPr/>
        </p:nvSpPr>
        <p:spPr>
          <a:xfrm>
            <a:off x="5806440" y="1417320"/>
            <a:ext cx="5486400" cy="4407408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6144768" y="173736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Sugestie de structură pentru o lucrare tehnică</a:t>
            </a:r>
            <a:endParaRPr lang="en-US" sz="1800" dirty="0"/>
          </a:p>
        </p:txBody>
      </p:sp>
      <p:sp>
        <p:nvSpPr>
          <p:cNvPr id="32" name="Text 27"/>
          <p:cNvSpPr/>
          <p:nvPr/>
        </p:nvSpPr>
        <p:spPr>
          <a:xfrm>
            <a:off x="6144768" y="2212848"/>
            <a:ext cx="461772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Prezintă problema pe înțelesul publicului, apoi restrânge către cazul tău concret.</a:t>
            </a:r>
            <a:endParaRPr lang="en-US" sz="1240" dirty="0"/>
          </a:p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foarte clar care sunt obiectivele și ce ai realizat efectiv.</a:t>
            </a:r>
            <a:endParaRPr lang="en-US" sz="1240" dirty="0"/>
          </a:p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rezultate, pune accent pe interpretare, nu doar pe imagini sau tabele.</a:t>
            </a:r>
            <a:endParaRPr lang="en-US" sz="1240" dirty="0"/>
          </a:p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Încheie cu 2–3 concluzii și, la nevoie, o direcție de continuare.</a:t>
            </a:r>
            <a:endParaRPr lang="en-US" sz="1240" dirty="0"/>
          </a:p>
        </p:txBody>
      </p:sp>
      <p:sp>
        <p:nvSpPr>
          <p:cNvPr id="33" name="Shape 28"/>
          <p:cNvSpPr/>
          <p:nvPr/>
        </p:nvSpPr>
        <p:spPr>
          <a:xfrm>
            <a:off x="6144768" y="4709160"/>
            <a:ext cx="4526280" cy="658368"/>
          </a:xfrm>
          <a:prstGeom prst="roundRect">
            <a:avLst/>
          </a:prstGeom>
          <a:solidFill>
            <a:srgbClr val="FAF0F0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9"/>
          <p:cNvSpPr/>
          <p:nvPr/>
        </p:nvSpPr>
        <p:spPr>
          <a:xfrm>
            <a:off x="6382512" y="4773168"/>
            <a:ext cx="4069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un ritm bun, 12–15 slide-</a:t>
            </a:r>
            <a:r>
              <a:rPr lang="en-US" sz="1120" dirty="0" err="1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uri</a:t>
            </a:r>
            <a:r>
              <a:rPr lang="ro-RO" sz="1120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112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156E66FB-DD83-DFFD-907E-E09DAEEA2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35" name="Picture 34" descr="A close-up of logos&#10;&#10;AI-generated content may be incorrect.">
            <a:extLst>
              <a:ext uri="{FF2B5EF4-FFF2-40B4-BE49-F238E27FC236}">
                <a16:creationId xmlns:a16="http://schemas.microsoft.com/office/drawing/2014/main" id="{2AF3B867-0290-5E5A-E273-594634ECA6E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" name="Picture 35" descr="A blue and yellow symbol&#10;&#10;AI-generated content may be incorrect.">
            <a:extLst>
              <a:ext uri="{FF2B5EF4-FFF2-40B4-BE49-F238E27FC236}">
                <a16:creationId xmlns:a16="http://schemas.microsoft.com/office/drawing/2014/main" id="{649713B6-D78D-AD78-A708-D6FCF08A3D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4E3EE8AF-4E77-5CAD-B7F2-B79EC16587F1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0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rgbClr val="10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-2926080" y="-2011680"/>
            <a:ext cx="7680960" cy="768096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6AB0C4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2377440" y="-1463040"/>
            <a:ext cx="6583680" cy="658368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93D0D8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2084832"/>
            <a:ext cx="6720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Context și obiective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6217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BEA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Definește tema, motivația și întrebarea principală a lucrării.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092440" y="1371600"/>
            <a:ext cx="3200400" cy="3474720"/>
          </a:xfrm>
          <a:prstGeom prst="roundRect">
            <a:avLst/>
          </a:prstGeom>
          <a:solidFill>
            <a:srgbClr val="13435F"/>
          </a:solidFill>
          <a:ln w="12700">
            <a:solidFill>
              <a:srgbClr val="2D6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394192" y="2121408"/>
            <a:ext cx="2615184" cy="10972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această pagină ca separator de secțiune sau șterge-o dacă vrei o prezentare mai compactă.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900" dirty="0"/>
          </a:p>
        </p:txBody>
      </p:sp>
      <p:pic>
        <p:nvPicPr>
          <p:cNvPr id="16" name="Image 1" descr="/mnt/data/anunt_extract/ppt/media/image2.jpeg">
            <a:extLst>
              <a:ext uri="{FF2B5EF4-FFF2-40B4-BE49-F238E27FC236}">
                <a16:creationId xmlns:a16="http://schemas.microsoft.com/office/drawing/2014/main" id="{2A0C73A3-E310-0D6C-E5E6-5434069A2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17" name="Picture 16" descr="A close-up of logos&#10;&#10;AI-generated content may be incorrect.">
            <a:extLst>
              <a:ext uri="{FF2B5EF4-FFF2-40B4-BE49-F238E27FC236}">
                <a16:creationId xmlns:a16="http://schemas.microsoft.com/office/drawing/2014/main" id="{97057FCD-AEA8-11C0-3EA0-B197DA4701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17" descr="A blue and yellow symbol&#10;&#10;AI-generated content may be incorrect.">
            <a:extLst>
              <a:ext uri="{FF2B5EF4-FFF2-40B4-BE49-F238E27FC236}">
                <a16:creationId xmlns:a16="http://schemas.microsoft.com/office/drawing/2014/main" id="{C3C98A2B-E138-A3E4-FDD3-3CBA08E932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AD4120FD-CB17-CC7D-EE5A-BAC03499FA31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Contextul problemei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Explică de ce tema este relevantă și ce gol acoperă.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325880"/>
            <a:ext cx="4709160" cy="4526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97280" y="157276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Puncte-cheie</a:t>
            </a:r>
            <a:endParaRPr lang="en-US" sz="1800" dirty="0"/>
          </a:p>
        </p:txBody>
      </p:sp>
      <p:sp>
        <p:nvSpPr>
          <p:cNvPr id="13" name="Text 8"/>
          <p:cNvSpPr/>
          <p:nvPr/>
        </p:nvSpPr>
        <p:spPr>
          <a:xfrm>
            <a:off x="1051560" y="1901952"/>
            <a:ext cx="402336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domeniul aplicației și contextul tehnic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problema practică sau științifică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ce este importantă tema pentru public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1078992" y="4160520"/>
            <a:ext cx="4251960" cy="1234440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1325880" y="452628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30" dirty="0">
                <a:solidFill>
                  <a:srgbClr val="C61E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Sugestie: folosește maximum 3 idei principale și, dacă este util, o imagine de context.</a:t>
            </a:r>
            <a:endParaRPr lang="en-US" sz="1130" dirty="0"/>
          </a:p>
        </p:txBody>
      </p:sp>
      <p:sp>
        <p:nvSpPr>
          <p:cNvPr id="16" name="Shape 11"/>
          <p:cNvSpPr/>
          <p:nvPr/>
        </p:nvSpPr>
        <p:spPr>
          <a:xfrm>
            <a:off x="5897880" y="1325880"/>
            <a:ext cx="5413248" cy="2926080"/>
          </a:xfrm>
          <a:prstGeom prst="roundRect">
            <a:avLst>
              <a:gd name="adj" fmla="val 2500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6062472" y="1435608"/>
            <a:ext cx="50840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Imagine / schemă / fotografie</a:t>
            </a:r>
            <a:endParaRPr lang="en-US" sz="2000" dirty="0"/>
          </a:p>
        </p:txBody>
      </p:sp>
      <p:sp>
        <p:nvSpPr>
          <p:cNvPr id="18" name="Text 13"/>
          <p:cNvSpPr/>
          <p:nvPr/>
        </p:nvSpPr>
        <p:spPr>
          <a:xfrm>
            <a:off x="6062472" y="1709928"/>
            <a:ext cx="5084064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element vizual care introduce tema</a:t>
            </a:r>
            <a:endParaRPr lang="en-US" sz="1020" dirty="0"/>
          </a:p>
        </p:txBody>
      </p:sp>
      <p:sp>
        <p:nvSpPr>
          <p:cNvPr id="19" name="Shape 14"/>
          <p:cNvSpPr/>
          <p:nvPr/>
        </p:nvSpPr>
        <p:spPr>
          <a:xfrm>
            <a:off x="5897880" y="4526280"/>
            <a:ext cx="5413248" cy="1325880"/>
          </a:xfrm>
          <a:prstGeom prst="roundRect">
            <a:avLst>
              <a:gd name="adj" fmla="val 5517"/>
            </a:avLst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6062472" y="4636008"/>
            <a:ext cx="50840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Mesaj-cheie</a:t>
            </a:r>
            <a:endParaRPr lang="en-US" sz="1800" dirty="0"/>
          </a:p>
        </p:txBody>
      </p:sp>
      <p:sp>
        <p:nvSpPr>
          <p:cNvPr id="21" name="Text 16"/>
          <p:cNvSpPr/>
          <p:nvPr/>
        </p:nvSpPr>
        <p:spPr>
          <a:xfrm>
            <a:off x="6062472" y="4910328"/>
            <a:ext cx="5084064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scrie într-o propoziție ce trebuie să rețină publicul după acest slide</a:t>
            </a:r>
            <a:endParaRPr lang="en-US" sz="102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65D378BE-1964-216E-160F-96ED39B70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2" name="Picture 21" descr="A close-up of logos&#10;&#10;AI-generated content may be incorrect.">
            <a:extLst>
              <a:ext uri="{FF2B5EF4-FFF2-40B4-BE49-F238E27FC236}">
                <a16:creationId xmlns:a16="http://schemas.microsoft.com/office/drawing/2014/main" id="{B9378EDA-FD37-A349-2695-5969B6093F7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 descr="A blue and yellow symbol&#10;&#10;AI-generated content may be incorrect.">
            <a:extLst>
              <a:ext uri="{FF2B5EF4-FFF2-40B4-BE49-F238E27FC236}">
                <a16:creationId xmlns:a16="http://schemas.microsoft.com/office/drawing/2014/main" id="{0AEBCEF9-AEF3-4E08-F5E8-790AADE3D5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B8FC3E71-5330-9EA4-79D6-1395698D30AF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Obiective și contribuții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Separă clar ce ți-ai propus de ceea ce ai realizat.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691640"/>
            <a:ext cx="3337560" cy="2423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69848" y="197510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 1</a:t>
            </a:r>
            <a:endParaRPr lang="en-US" sz="1700" dirty="0"/>
          </a:p>
        </p:txBody>
      </p:sp>
      <p:sp>
        <p:nvSpPr>
          <p:cNvPr id="13" name="Shape 8"/>
          <p:cNvSpPr/>
          <p:nvPr/>
        </p:nvSpPr>
        <p:spPr>
          <a:xfrm>
            <a:off x="1344168" y="2395728"/>
            <a:ext cx="2359152" cy="0"/>
          </a:xfrm>
          <a:prstGeom prst="line">
            <a:avLst/>
          </a:prstGeom>
          <a:noFill/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1124712" y="2697480"/>
            <a:ext cx="2743200" cy="67665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marL="0" indent="0" algn="ctr">
              <a:buNone/>
            </a:pPr>
            <a:r>
              <a:rPr lang="en-US" sz="122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vrei să demonstrezi / măsori / implementezi</a:t>
            </a:r>
            <a:endParaRPr lang="en-US" sz="1220" dirty="0"/>
          </a:p>
        </p:txBody>
      </p:sp>
      <p:sp>
        <p:nvSpPr>
          <p:cNvPr id="15" name="Text 10"/>
          <p:cNvSpPr/>
          <p:nvPr/>
        </p:nvSpPr>
        <p:spPr>
          <a:xfrm>
            <a:off x="1124712" y="351129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4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completează cu 1–2 enunțuri scurte</a:t>
            </a:r>
            <a:endParaRPr lang="en-US" sz="1040" dirty="0"/>
          </a:p>
        </p:txBody>
      </p:sp>
      <p:sp>
        <p:nvSpPr>
          <p:cNvPr id="16" name="Shape 11"/>
          <p:cNvSpPr/>
          <p:nvPr/>
        </p:nvSpPr>
        <p:spPr>
          <a:xfrm>
            <a:off x="4617720" y="1691640"/>
            <a:ext cx="3337560" cy="2423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4818888" y="197510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 2</a:t>
            </a:r>
            <a:endParaRPr lang="en-US" sz="1700" dirty="0"/>
          </a:p>
        </p:txBody>
      </p:sp>
      <p:sp>
        <p:nvSpPr>
          <p:cNvPr id="18" name="Shape 13"/>
          <p:cNvSpPr/>
          <p:nvPr/>
        </p:nvSpPr>
        <p:spPr>
          <a:xfrm>
            <a:off x="5093208" y="2395728"/>
            <a:ext cx="2359152" cy="0"/>
          </a:xfrm>
          <a:prstGeom prst="line">
            <a:avLst/>
          </a:prstGeom>
          <a:noFill/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4873752" y="2697480"/>
            <a:ext cx="2743200" cy="67665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marL="0" indent="0" algn="ctr">
              <a:buNone/>
            </a:pPr>
            <a:r>
              <a:rPr lang="en-US" sz="122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metodă, model sau experiment folosești</a:t>
            </a:r>
            <a:endParaRPr lang="en-US" sz="1220" dirty="0"/>
          </a:p>
        </p:txBody>
      </p:sp>
      <p:sp>
        <p:nvSpPr>
          <p:cNvPr id="20" name="Text 15"/>
          <p:cNvSpPr/>
          <p:nvPr/>
        </p:nvSpPr>
        <p:spPr>
          <a:xfrm>
            <a:off x="4873752" y="351129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4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completează cu 1–2 enunțuri scurte</a:t>
            </a:r>
            <a:endParaRPr lang="en-US" sz="1040" dirty="0"/>
          </a:p>
        </p:txBody>
      </p:sp>
      <p:sp>
        <p:nvSpPr>
          <p:cNvPr id="21" name="Shape 16"/>
          <p:cNvSpPr/>
          <p:nvPr/>
        </p:nvSpPr>
        <p:spPr>
          <a:xfrm>
            <a:off x="8366760" y="1691640"/>
            <a:ext cx="3337560" cy="2423160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8567928" y="197510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Contribuția ta</a:t>
            </a:r>
            <a:endParaRPr lang="en-US" sz="1700" dirty="0"/>
          </a:p>
        </p:txBody>
      </p:sp>
      <p:sp>
        <p:nvSpPr>
          <p:cNvPr id="23" name="Shape 18"/>
          <p:cNvSpPr/>
          <p:nvPr/>
        </p:nvSpPr>
        <p:spPr>
          <a:xfrm>
            <a:off x="8842248" y="2395728"/>
            <a:ext cx="2359152" cy="0"/>
          </a:xfrm>
          <a:prstGeom prst="line">
            <a:avLst/>
          </a:prstGeom>
          <a:noFill/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8622792" y="2697480"/>
            <a:ext cx="2743200" cy="67665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marL="0" indent="0" algn="ctr">
              <a:buNone/>
            </a:pPr>
            <a:r>
              <a:rPr lang="en-US" sz="122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aduci nou sau ce ai dezvoltat efectiv</a:t>
            </a:r>
            <a:endParaRPr lang="en-US" sz="1220" dirty="0"/>
          </a:p>
        </p:txBody>
      </p:sp>
      <p:sp>
        <p:nvSpPr>
          <p:cNvPr id="25" name="Text 20"/>
          <p:cNvSpPr/>
          <p:nvPr/>
        </p:nvSpPr>
        <p:spPr>
          <a:xfrm>
            <a:off x="8622792" y="351129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4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completează cu 1–2 enunțuri scurte</a:t>
            </a:r>
            <a:endParaRPr lang="en-US" sz="1040" dirty="0"/>
          </a:p>
        </p:txBody>
      </p:sp>
      <p:sp>
        <p:nvSpPr>
          <p:cNvPr id="26" name="Shape 21"/>
          <p:cNvSpPr/>
          <p:nvPr/>
        </p:nvSpPr>
        <p:spPr>
          <a:xfrm>
            <a:off x="1051560" y="4617720"/>
            <a:ext cx="10058400" cy="82296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1325880" y="4892040"/>
            <a:ext cx="9509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30" dirty="0">
                <a:solidFill>
                  <a:srgbClr val="10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Formulare utilă: „În această lucrare am urmărit ..., folosind ..., iar rezultatul principal a fost ...”</a:t>
            </a:r>
            <a:endParaRPr lang="en-US" sz="123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51384A2D-7B88-7C79-4E29-74C4647A3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8" name="Picture 27" descr="A close-up of logos&#10;&#10;AI-generated content may be incorrect.">
            <a:extLst>
              <a:ext uri="{FF2B5EF4-FFF2-40B4-BE49-F238E27FC236}">
                <a16:creationId xmlns:a16="http://schemas.microsoft.com/office/drawing/2014/main" id="{58667E21-F1D4-CF3C-6922-C4E1C826C66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Picture 28" descr="A blue and yellow symbol&#10;&#10;AI-generated content may be incorrect.">
            <a:extLst>
              <a:ext uri="{FF2B5EF4-FFF2-40B4-BE49-F238E27FC236}">
                <a16:creationId xmlns:a16="http://schemas.microsoft.com/office/drawing/2014/main" id="{8CC2335D-A405-0B21-6B81-3CB23A6149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5895F81B-960D-38FF-FA0F-971239F0C08D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0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rgbClr val="10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-2926080" y="-2011680"/>
            <a:ext cx="7680960" cy="768096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6AB0C4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2377440" y="-1463040"/>
            <a:ext cx="6583680" cy="6583680"/>
          </a:xfrm>
          <a:prstGeom prst="ellipse">
            <a:avLst/>
          </a:prstGeom>
          <a:solidFill>
            <a:srgbClr val="10324A">
              <a:alpha val="0"/>
            </a:srgbClr>
          </a:solidFill>
          <a:ln w="12700">
            <a:solidFill>
              <a:srgbClr val="93D0D8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2084832"/>
            <a:ext cx="6720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Metodologie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6217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BEA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pe scurt cum ai abordat problema și cum ai obținut datele.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092440" y="1371600"/>
            <a:ext cx="3200400" cy="3474720"/>
          </a:xfrm>
          <a:prstGeom prst="roundRect">
            <a:avLst/>
          </a:prstGeom>
          <a:solidFill>
            <a:srgbClr val="13435F"/>
          </a:solidFill>
          <a:ln w="12700">
            <a:solidFill>
              <a:srgbClr val="2D6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394192" y="2121408"/>
            <a:ext cx="2615184" cy="10972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această pagină ca separator de secțiune sau șterge-o dacă vrei o prezentare mai compactă.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900" dirty="0"/>
          </a:p>
        </p:txBody>
      </p:sp>
      <p:pic>
        <p:nvPicPr>
          <p:cNvPr id="16" name="Image 1" descr="/mnt/data/anunt_extract/ppt/media/image2.jpeg">
            <a:extLst>
              <a:ext uri="{FF2B5EF4-FFF2-40B4-BE49-F238E27FC236}">
                <a16:creationId xmlns:a16="http://schemas.microsoft.com/office/drawing/2014/main" id="{6AC8B468-F6BC-6944-1DAF-B148E6395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17" name="Picture 16" descr="A close-up of logos&#10;&#10;AI-generated content may be incorrect.">
            <a:extLst>
              <a:ext uri="{FF2B5EF4-FFF2-40B4-BE49-F238E27FC236}">
                <a16:creationId xmlns:a16="http://schemas.microsoft.com/office/drawing/2014/main" id="{90852874-3D82-02FE-66F3-BB110A44AF3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17" descr="A blue and yellow symbol&#10;&#10;AI-generated content may be incorrect.">
            <a:extLst>
              <a:ext uri="{FF2B5EF4-FFF2-40B4-BE49-F238E27FC236}">
                <a16:creationId xmlns:a16="http://schemas.microsoft.com/office/drawing/2014/main" id="{440E5929-F79B-A8C3-271B-E690A1884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37C41438-3797-9C0C-3FF9-56E68183E38F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Metodologie / flux de lucru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singur slide bine organizat este de obicei suficient.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874520"/>
            <a:ext cx="2286000" cy="1051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2075688"/>
            <a:ext cx="1956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Pas 1</a:t>
            </a:r>
            <a:endParaRPr lang="en-US" sz="1500" dirty="0"/>
          </a:p>
        </p:txBody>
      </p:sp>
      <p:sp>
        <p:nvSpPr>
          <p:cNvPr id="13" name="Text 8"/>
          <p:cNvSpPr/>
          <p:nvPr/>
        </p:nvSpPr>
        <p:spPr>
          <a:xfrm>
            <a:off x="1033272" y="2359152"/>
            <a:ext cx="1956816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6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date inițiale / ipoteze / cerințe</a:t>
            </a:r>
            <a:endParaRPr lang="en-US" sz="1060" dirty="0"/>
          </a:p>
        </p:txBody>
      </p:sp>
      <p:sp>
        <p:nvSpPr>
          <p:cNvPr id="14" name="Shape 9"/>
          <p:cNvSpPr/>
          <p:nvPr/>
        </p:nvSpPr>
        <p:spPr>
          <a:xfrm>
            <a:off x="3227832" y="2212848"/>
            <a:ext cx="256032" cy="384048"/>
          </a:xfrm>
          <a:prstGeom prst="chevron">
            <a:avLst/>
          </a:prstGeom>
          <a:solidFill>
            <a:srgbClr val="1E6B8D"/>
          </a:solidFill>
          <a:ln w="12700">
            <a:solidFill>
              <a:srgbClr val="1E6B8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3657600" y="1874520"/>
            <a:ext cx="2286000" cy="105156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3822192" y="2075688"/>
            <a:ext cx="1956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Pas 2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3822192" y="2359152"/>
            <a:ext cx="1956816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6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modelare / proiectare / implementare</a:t>
            </a:r>
            <a:endParaRPr lang="en-US" sz="1060" dirty="0"/>
          </a:p>
        </p:txBody>
      </p:sp>
      <p:sp>
        <p:nvSpPr>
          <p:cNvPr id="18" name="Shape 13"/>
          <p:cNvSpPr/>
          <p:nvPr/>
        </p:nvSpPr>
        <p:spPr>
          <a:xfrm>
            <a:off x="6016752" y="2212848"/>
            <a:ext cx="256032" cy="384048"/>
          </a:xfrm>
          <a:prstGeom prst="chevron">
            <a:avLst/>
          </a:prstGeom>
          <a:solidFill>
            <a:srgbClr val="1E6B8D"/>
          </a:solidFill>
          <a:ln w="12700">
            <a:solidFill>
              <a:srgbClr val="1E6B8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6446520" y="1874520"/>
            <a:ext cx="2286000" cy="1051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6611112" y="2075688"/>
            <a:ext cx="1956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Pas 3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6611112" y="2359152"/>
            <a:ext cx="1956816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6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simulare / testare / validare</a:t>
            </a:r>
            <a:endParaRPr lang="en-US" sz="1060" dirty="0"/>
          </a:p>
        </p:txBody>
      </p:sp>
      <p:sp>
        <p:nvSpPr>
          <p:cNvPr id="22" name="Shape 17"/>
          <p:cNvSpPr/>
          <p:nvPr/>
        </p:nvSpPr>
        <p:spPr>
          <a:xfrm>
            <a:off x="8805672" y="2212848"/>
            <a:ext cx="256032" cy="384048"/>
          </a:xfrm>
          <a:prstGeom prst="chevron">
            <a:avLst/>
          </a:prstGeom>
          <a:solidFill>
            <a:srgbClr val="1E6B8D"/>
          </a:solidFill>
          <a:ln w="12700">
            <a:solidFill>
              <a:srgbClr val="1E6B8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9235440" y="1874520"/>
            <a:ext cx="2286000" cy="105156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9400032" y="2075688"/>
            <a:ext cx="1956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Pas 4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9400032" y="2359152"/>
            <a:ext cx="1956816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60" i="1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analiză și interpretare</a:t>
            </a:r>
            <a:endParaRPr lang="en-US" sz="1060" dirty="0"/>
          </a:p>
        </p:txBody>
      </p:sp>
      <p:sp>
        <p:nvSpPr>
          <p:cNvPr id="26" name="Shape 21"/>
          <p:cNvSpPr/>
          <p:nvPr/>
        </p:nvSpPr>
        <p:spPr>
          <a:xfrm>
            <a:off x="868680" y="3474720"/>
            <a:ext cx="6675120" cy="2011680"/>
          </a:xfrm>
          <a:prstGeom prst="roundRect">
            <a:avLst>
              <a:gd name="adj" fmla="val 3636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1033272" y="3584448"/>
            <a:ext cx="6345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Diagramă / formulă / arhitectură</a:t>
            </a:r>
            <a:endParaRPr lang="en-US" sz="2100" dirty="0"/>
          </a:p>
        </p:txBody>
      </p:sp>
      <p:sp>
        <p:nvSpPr>
          <p:cNvPr id="28" name="Text 23"/>
          <p:cNvSpPr/>
          <p:nvPr/>
        </p:nvSpPr>
        <p:spPr>
          <a:xfrm>
            <a:off x="1033272" y="3858768"/>
            <a:ext cx="6345936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poate fi înlocuită cu o schemă bloc, un model matematic sau un flux experimental</a:t>
            </a:r>
            <a:endParaRPr lang="en-US" sz="1020" dirty="0"/>
          </a:p>
        </p:txBody>
      </p:sp>
      <p:sp>
        <p:nvSpPr>
          <p:cNvPr id="29" name="Shape 24"/>
          <p:cNvSpPr/>
          <p:nvPr/>
        </p:nvSpPr>
        <p:spPr>
          <a:xfrm>
            <a:off x="7818120" y="3474720"/>
            <a:ext cx="3474720" cy="2011680"/>
          </a:xfrm>
          <a:prstGeom prst="roundRect">
            <a:avLst/>
          </a:prstGeom>
          <a:solidFill>
            <a:srgbClr val="E8F3F7"/>
          </a:solidFill>
          <a:ln w="12700">
            <a:solidFill>
              <a:srgbClr val="1E6B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8046720" y="3730752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trebuie să înțeleagă publicul</a:t>
            </a:r>
            <a:endParaRPr lang="en-US" sz="1600" dirty="0"/>
          </a:p>
        </p:txBody>
      </p:sp>
      <p:sp>
        <p:nvSpPr>
          <p:cNvPr id="31" name="Text 26"/>
          <p:cNvSpPr/>
          <p:nvPr/>
        </p:nvSpPr>
        <p:spPr>
          <a:xfrm>
            <a:off x="8083296" y="4206240"/>
            <a:ext cx="26974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18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cum ai lucrat</a:t>
            </a:r>
            <a:endParaRPr lang="en-US" sz="1180" dirty="0"/>
          </a:p>
          <a:p>
            <a:pPr marL="177800" indent="-177800">
              <a:buSzPct val="100000"/>
              <a:buChar char="•"/>
            </a:pPr>
            <a:r>
              <a:rPr lang="en-US" sz="118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ce metoda este potrivită</a:t>
            </a:r>
            <a:endParaRPr lang="en-US" sz="1180" dirty="0"/>
          </a:p>
          <a:p>
            <a:pPr marL="177800" indent="-177800">
              <a:buSzPct val="100000"/>
              <a:buChar char="•"/>
            </a:pPr>
            <a:r>
              <a:rPr lang="en-US" sz="118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intrări și ieșiri sunt importante</a:t>
            </a:r>
            <a:endParaRPr lang="en-US" sz="118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7C07FCFC-0CA3-AC54-06A1-559CE87F1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32" name="Picture 31" descr="A close-up of logos&#10;&#10;AI-generated content may be incorrect.">
            <a:extLst>
              <a:ext uri="{FF2B5EF4-FFF2-40B4-BE49-F238E27FC236}">
                <a16:creationId xmlns:a16="http://schemas.microsoft.com/office/drawing/2014/main" id="{BBC6BC4A-3236-362B-E135-0E510C30AA7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Picture 32" descr="A blue and yellow symbol&#10;&#10;AI-generated content may be incorrect.">
            <a:extLst>
              <a:ext uri="{FF2B5EF4-FFF2-40B4-BE49-F238E27FC236}">
                <a16:creationId xmlns:a16="http://schemas.microsoft.com/office/drawing/2014/main" id="{B22E8ABB-AA6E-83BE-76C5-60BE7D594D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1D374D91-5B5E-C028-A532-832C4D3AAA02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75488"/>
            <a:ext cx="201168" cy="73152"/>
          </a:xfrm>
          <a:prstGeom prst="rect">
            <a:avLst/>
          </a:prstGeom>
          <a:solidFill>
            <a:srgbClr val="C61E1E"/>
          </a:solidFill>
          <a:ln w="12700">
            <a:solidFill>
              <a:srgbClr val="C61E1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338328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Date, materiale sau setup experimental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822960" y="75895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Alege varianta relevantă pentru tema ta.</a:t>
            </a:r>
            <a:endParaRPr lang="en-US" sz="950" dirty="0"/>
          </a:p>
        </p:txBody>
      </p:sp>
      <p:sp>
        <p:nvSpPr>
          <p:cNvPr id="7" name="Shape 3"/>
          <p:cNvSpPr/>
          <p:nvPr/>
        </p:nvSpPr>
        <p:spPr>
          <a:xfrm>
            <a:off x="713232" y="6400800"/>
            <a:ext cx="10881360" cy="0"/>
          </a:xfrm>
          <a:prstGeom prst="line">
            <a:avLst/>
          </a:prstGeom>
          <a:noFill/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1292840" y="640994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Shape 6"/>
          <p:cNvSpPr/>
          <p:nvPr/>
        </p:nvSpPr>
        <p:spPr>
          <a:xfrm>
            <a:off x="868680" y="1371600"/>
            <a:ext cx="4389120" cy="4480560"/>
          </a:xfrm>
          <a:prstGeom prst="roundRect">
            <a:avLst>
              <a:gd name="adj" fmla="val 1667"/>
            </a:avLst>
          </a:prstGeom>
          <a:solidFill>
            <a:srgbClr val="F7FAFC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1033272" y="1481328"/>
            <a:ext cx="4059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Fotografie / platformă / banc de test</a:t>
            </a:r>
            <a:endParaRPr lang="en-US" sz="1900" dirty="0"/>
          </a:p>
        </p:txBody>
      </p:sp>
      <p:sp>
        <p:nvSpPr>
          <p:cNvPr id="13" name="Text 8"/>
          <p:cNvSpPr/>
          <p:nvPr/>
        </p:nvSpPr>
        <p:spPr>
          <a:xfrm>
            <a:off x="1033272" y="1755648"/>
            <a:ext cx="4059936" cy="4023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020" i="1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poți insera aici echipamentul, prototipul, softul sau setul de date</a:t>
            </a:r>
            <a:endParaRPr lang="en-US" sz="1020" dirty="0"/>
          </a:p>
        </p:txBody>
      </p:sp>
      <p:sp>
        <p:nvSpPr>
          <p:cNvPr id="14" name="Shape 9"/>
          <p:cNvSpPr/>
          <p:nvPr/>
        </p:nvSpPr>
        <p:spPr>
          <a:xfrm>
            <a:off x="5532120" y="1371600"/>
            <a:ext cx="5760720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5806440" y="164592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Elemente de descris</a:t>
            </a:r>
            <a:endParaRPr lang="en-US" sz="1700" dirty="0"/>
          </a:p>
        </p:txBody>
      </p:sp>
      <p:sp>
        <p:nvSpPr>
          <p:cNvPr id="16" name="Text 11"/>
          <p:cNvSpPr/>
          <p:nvPr/>
        </p:nvSpPr>
        <p:spPr>
          <a:xfrm>
            <a:off x="5742432" y="1975104"/>
            <a:ext cx="49834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7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parametri principali</a:t>
            </a:r>
            <a:endParaRPr lang="en-US" sz="1270" dirty="0"/>
          </a:p>
          <a:p>
            <a:pPr marL="177800" indent="-177800">
              <a:buSzPct val="100000"/>
              <a:buChar char="•"/>
            </a:pPr>
            <a:r>
              <a:rPr lang="en-US" sz="127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instrumente / software / resurse</a:t>
            </a:r>
            <a:endParaRPr lang="en-US" sz="1270" dirty="0"/>
          </a:p>
          <a:p>
            <a:pPr marL="177800" indent="-177800">
              <a:buSzPct val="100000"/>
              <a:buChar char="•"/>
            </a:pPr>
            <a:r>
              <a:rPr lang="en-US" sz="127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condiții de test sau criterii de evaluare</a:t>
            </a:r>
            <a:endParaRPr lang="en-US" sz="1270" dirty="0"/>
          </a:p>
        </p:txBody>
      </p:sp>
      <p:sp>
        <p:nvSpPr>
          <p:cNvPr id="17" name="Shape 12"/>
          <p:cNvSpPr/>
          <p:nvPr/>
        </p:nvSpPr>
        <p:spPr>
          <a:xfrm>
            <a:off x="5532120" y="3611880"/>
            <a:ext cx="5760720" cy="2240280"/>
          </a:xfrm>
          <a:prstGeom prst="roundRect">
            <a:avLst/>
          </a:prstGeom>
          <a:solidFill>
            <a:srgbClr val="FAF3F3"/>
          </a:solidFill>
          <a:ln w="12700">
            <a:solidFill>
              <a:srgbClr val="C61E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5806440" y="3886200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Indicatori pe care îi vei urmări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5742432" y="4224528"/>
            <a:ext cx="49834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ex.: eficiență, eroare, timp de răspuns, consum, acuratețe</a:t>
            </a:r>
            <a:endParaRPr lang="en-US" sz="1240" dirty="0"/>
          </a:p>
          <a:p>
            <a:pPr marL="177800" indent="-177800">
              <a:buSzPct val="100000"/>
              <a:buChar char="•"/>
            </a:pPr>
            <a:r>
              <a:rPr lang="en-US" sz="1240" dirty="0">
                <a:solidFill>
                  <a:srgbClr val="2537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completează cu unități de măsură acolo unde este cazul</a:t>
            </a:r>
            <a:endParaRPr lang="en-US" sz="1240" dirty="0"/>
          </a:p>
        </p:txBody>
      </p:sp>
      <p:pic>
        <p:nvPicPr>
          <p:cNvPr id="10" name="Image 1" descr="/mnt/data/anunt_extract/ppt/media/image2.jpeg">
            <a:extLst>
              <a:ext uri="{FF2B5EF4-FFF2-40B4-BE49-F238E27FC236}">
                <a16:creationId xmlns:a16="http://schemas.microsoft.com/office/drawing/2014/main" id="{FC478A9D-DFB1-0F0A-F485-5C8F7B7FE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0152" y="111628"/>
            <a:ext cx="760625" cy="871200"/>
          </a:xfrm>
          <a:prstGeom prst="rect">
            <a:avLst/>
          </a:prstGeom>
        </p:spPr>
      </p:pic>
      <p:pic>
        <p:nvPicPr>
          <p:cNvPr id="20" name="Picture 19" descr="A close-up of logos&#10;&#10;AI-generated content may be incorrect.">
            <a:extLst>
              <a:ext uri="{FF2B5EF4-FFF2-40B4-BE49-F238E27FC236}">
                <a16:creationId xmlns:a16="http://schemas.microsoft.com/office/drawing/2014/main" id="{A4E30646-F2BF-B66C-8BB2-26109FF0D2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0" t="20308" r="57200" b="10273"/>
          <a:stretch/>
        </p:blipFill>
        <p:spPr bwMode="auto">
          <a:xfrm>
            <a:off x="7841070" y="111628"/>
            <a:ext cx="916276" cy="8702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A blue and yellow symbol&#10;&#10;AI-generated content may be incorrect.">
            <a:extLst>
              <a:ext uri="{FF2B5EF4-FFF2-40B4-BE49-F238E27FC236}">
                <a16:creationId xmlns:a16="http://schemas.microsoft.com/office/drawing/2014/main" id="{A9AD5556-7439-2886-8AD3-4A9B5C6C95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3" t="17530" r="6805" b="23872"/>
          <a:stretch/>
        </p:blipFill>
        <p:spPr bwMode="auto">
          <a:xfrm>
            <a:off x="8795060" y="260957"/>
            <a:ext cx="2090449" cy="421955"/>
          </a:xfrm>
          <a:prstGeom prst="rect">
            <a:avLst/>
          </a:prstGeom>
          <a:noFill/>
        </p:spPr>
      </p:pic>
      <p:sp>
        <p:nvSpPr>
          <p:cNvPr id="5" name="Text 24">
            <a:extLst>
              <a:ext uri="{FF2B5EF4-FFF2-40B4-BE49-F238E27FC236}">
                <a16:creationId xmlns:a16="http://schemas.microsoft.com/office/drawing/2014/main" id="{C2680CEE-2534-0B00-83F9-A5AAFD6C07AE}"/>
              </a:ext>
            </a:extLst>
          </p:cNvPr>
          <p:cNvSpPr/>
          <p:nvPr/>
        </p:nvSpPr>
        <p:spPr>
          <a:xfrm>
            <a:off x="749808" y="6428232"/>
            <a:ext cx="5394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SCSS • </a:t>
            </a:r>
            <a:r>
              <a:rPr lang="ro-RO" sz="850" dirty="0">
                <a:solidFill>
                  <a:srgbClr val="FF00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</a:t>
            </a:r>
            <a:r>
              <a:rPr lang="en-US" sz="85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1702</Words>
  <Application>Microsoft Office PowerPoint</Application>
  <PresentationFormat>Widescreen</PresentationFormat>
  <Paragraphs>232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SCSS Studenți 2026 - ARMM UTCN</dc:title>
  <dc:subject>Template prezentare studenți - SCSS 2026</dc:subject>
  <dc:creator>OpenAI</dc:creator>
  <cp:lastModifiedBy>Davision Proiect</cp:lastModifiedBy>
  <cp:revision>4</cp:revision>
  <dcterms:created xsi:type="dcterms:W3CDTF">2026-03-18T09:25:04Z</dcterms:created>
  <dcterms:modified xsi:type="dcterms:W3CDTF">2026-03-18T10:51:12Z</dcterms:modified>
</cp:coreProperties>
</file>