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79" d="100"/>
          <a:sy n="79" d="100"/>
        </p:scale>
        <p:origin x="7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2157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Acest fișier este un template academic. Primele slide-uri sunt instructive și trebuie eliminate sau păstrate într-o versiune internă înainte de susținerea în fața comisiei.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Nu include în cuprins capitolele din lucrare dacă ele nu ajută prezentarea orală. Prezintă firul logic al susținerii.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Folosește acest slide pentru a fixa problema, nu pentru a repeta introducerea din lucrare. Arată motivația și delimitările.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Obiectivele trebuie să fie verificabile. Evită formulări generale precum „studierea domeniului”.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 master, acest slide poate fi mai amplu și poate conține o hartă a literaturii sau o comparație între metode. La licență, rămâi la sursele necesare proiectului.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Slide-ul ar trebui să arate metoda într-un mod vizual. Detaliile de implementare intră pe slide-urile următoare sau în lucrare.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Păstrează pe slide doar elementele vizibile. Dacă figura are multe detalii, prezintă o versiune simplificată.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Cele mai importante rezultate trebuie să fie vizuale și interpretate. Nu le citi. Explică semnificația lor.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Acest slide pregătește concluziile și răspunsurile la întrebări. Nu ascunde limitările; explică-le profesionist.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Nu introduce rezultate noi în concluzii. Reia cele mai puternice idei ale prezentării.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În lucrare bibliografia este completă. În prezentare păstrează doar bibliografia necesară pentru slide-uri.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Rămâi pe acest slide în timpul întrebărilor. Pregătește backup slides doar dacă ai nevoie pentru detalii tehnice.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Sursele exacte trebuie verificate pe site-ul facultății la fiecare sesiune, deoarece calendarele și procedurile pot fi actualizate.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Completează titlul exact ca în fișa de înscriere și în aplicația informatică. Verifică diacriticele și numele coordonatorului.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/mnt/data/sigla_ARM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4040" y="475488"/>
            <a:ext cx="1508760" cy="17373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31520" y="1170432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422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PREZENTARE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713232" y="1536192"/>
            <a:ext cx="9098280" cy="10058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35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Prezentare proiect de diplomă</a:t>
            </a:r>
            <a:endParaRPr lang="en-US" sz="3500" dirty="0"/>
          </a:p>
        </p:txBody>
      </p:sp>
      <p:sp>
        <p:nvSpPr>
          <p:cNvPr id="8" name="Text 5"/>
          <p:cNvSpPr/>
          <p:nvPr/>
        </p:nvSpPr>
        <p:spPr>
          <a:xfrm>
            <a:off x="749808" y="2697480"/>
            <a:ext cx="8138160" cy="56692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academic pentru examenul de finalizare a studiilor universitare de licență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777240" y="5321808"/>
            <a:ext cx="7132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731520" y="6153912"/>
            <a:ext cx="10972800" cy="45720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777240" y="6263640"/>
            <a:ext cx="9875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80" i="1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Ștergeți slide-urile marcate „GHID ÎN TEMPLATE” înainte de susținerea efectivă.</a:t>
            </a:r>
            <a:endParaRPr lang="en-US" sz="88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0312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/mnt/data/sigla_ARM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7080" y="347472"/>
            <a:ext cx="713232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02920" y="347472"/>
            <a:ext cx="1417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251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MODEL</a:t>
            </a:r>
            <a:endParaRPr lang="en-US" sz="850" dirty="0"/>
          </a:p>
        </p:txBody>
      </p:sp>
      <p:sp>
        <p:nvSpPr>
          <p:cNvPr id="5" name="Text 2"/>
          <p:cNvSpPr/>
          <p:nvPr/>
        </p:nvSpPr>
        <p:spPr>
          <a:xfrm>
            <a:off x="502920" y="658368"/>
            <a:ext cx="9966960" cy="5303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Cuprinsul prezentării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521208" y="1197864"/>
            <a:ext cx="9784080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 structură clară ajută comisia să urmărească logica lucrării.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02920" y="6537960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8503920" y="653796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licență / examen de diplomă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1097280" y="1874520"/>
            <a:ext cx="5486400" cy="301752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342900" indent="-342900">
              <a:buSzPct val="100000"/>
              <a:buFont typeface="+mj-lt"/>
              <a:buAutoNum type="arabicPeriod"/>
            </a:pPr>
            <a:r>
              <a:rPr lang="en-US" sz="180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Contextul și problema abordată</a:t>
            </a:r>
            <a:endParaRPr lang="en-US" sz="180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180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Obiectivele proiectului de diplomă</a:t>
            </a:r>
            <a:endParaRPr lang="en-US" sz="180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180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Soluția / metodologia tehnică</a:t>
            </a:r>
            <a:endParaRPr lang="en-US" sz="180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180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Implementare, testare și rezultate</a:t>
            </a:r>
            <a:endParaRPr lang="en-US" sz="180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180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Concluzii și direcții viitoare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7315200" y="1874520"/>
            <a:ext cx="3291840" cy="2057400"/>
          </a:xfrm>
          <a:prstGeom prst="roundRect">
            <a:avLst>
              <a:gd name="adj" fmla="val 5333"/>
            </a:avLst>
          </a:prstGeom>
          <a:solidFill>
            <a:srgbClr val="FBEDEC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7315200" y="1874520"/>
            <a:ext cx="91440" cy="2057400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7534656" y="2029968"/>
            <a:ext cx="290779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Durată orientativă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7534656" y="2377440"/>
            <a:ext cx="2907792" cy="146304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 minute total</a:t>
            </a:r>
            <a:endParaRPr lang="en-US" sz="1070" dirty="0"/>
          </a:p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≈ 1 minut introducere</a:t>
            </a:r>
            <a:endParaRPr lang="en-US" sz="1070" dirty="0"/>
          </a:p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≈ 6–7 minute metodă și rezultate</a:t>
            </a:r>
            <a:endParaRPr lang="en-US" sz="1070" dirty="0"/>
          </a:p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≈ 1–2 minute concluzii</a:t>
            </a:r>
            <a:endParaRPr lang="en-US" sz="107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0312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/mnt/data/sigla_ARM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7080" y="347472"/>
            <a:ext cx="713232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02920" y="347472"/>
            <a:ext cx="1417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251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MODEL</a:t>
            </a:r>
            <a:endParaRPr lang="en-US" sz="850" dirty="0"/>
          </a:p>
        </p:txBody>
      </p:sp>
      <p:sp>
        <p:nvSpPr>
          <p:cNvPr id="5" name="Text 2"/>
          <p:cNvSpPr/>
          <p:nvPr/>
        </p:nvSpPr>
        <p:spPr>
          <a:xfrm>
            <a:off x="502920" y="658368"/>
            <a:ext cx="9966960" cy="5303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Context și problemă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521208" y="1197864"/>
            <a:ext cx="9784080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Explică de ce tema este relevantă și ce problemă concretă rezolvă lucrarea.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02920" y="6537960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8503920" y="653796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licență / examen de diplomă</a:t>
            </a:r>
            <a:endParaRPr lang="en-US" sz="750" dirty="0"/>
          </a:p>
        </p:txBody>
      </p:sp>
      <p:sp>
        <p:nvSpPr>
          <p:cNvPr id="10" name="Shape 7"/>
          <p:cNvSpPr/>
          <p:nvPr/>
        </p:nvSpPr>
        <p:spPr>
          <a:xfrm>
            <a:off x="777240" y="1737360"/>
            <a:ext cx="5166360" cy="141732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 w="13970">
            <a:solidFill>
              <a:srgbClr val="D8D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914400" y="1874520"/>
            <a:ext cx="4892040" cy="29260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000" b="1" dirty="0">
                <a:solidFill>
                  <a:srgbClr val="B422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Problemă / nevoie practică sau științifică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777240" y="3429000"/>
            <a:ext cx="5166360" cy="141732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 w="13970">
            <a:solidFill>
              <a:srgbClr val="D8D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914400" y="3566160"/>
            <a:ext cx="4892040" cy="29260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000" b="1" dirty="0">
                <a:solidFill>
                  <a:srgbClr val="251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Context: sistem, proces, domeniu, aplicație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6492240" y="1737360"/>
            <a:ext cx="4526280" cy="1234440"/>
          </a:xfrm>
          <a:prstGeom prst="roundRect">
            <a:avLst>
              <a:gd name="adj" fmla="val 8889"/>
            </a:avLst>
          </a:prstGeom>
          <a:solidFill>
            <a:srgbClr val="FBEDEC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6492240" y="1737360"/>
            <a:ext cx="91440" cy="1234440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6711696" y="1892808"/>
            <a:ext cx="414223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Mesajul slide-ului</a:t>
            </a:r>
            <a:endParaRPr lang="en-US" sz="1250" dirty="0"/>
          </a:p>
        </p:txBody>
      </p:sp>
      <p:sp>
        <p:nvSpPr>
          <p:cNvPr id="17" name="Text 14"/>
          <p:cNvSpPr/>
          <p:nvPr/>
        </p:nvSpPr>
        <p:spPr>
          <a:xfrm>
            <a:off x="6711696" y="2240280"/>
            <a:ext cx="4142232" cy="6400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Într-o propoziție: „Lucrarea abordează problema X deoarece Y, iar soluția urmărește Z.”</a:t>
            </a:r>
            <a:endParaRPr lang="en-US" sz="1070" dirty="0"/>
          </a:p>
        </p:txBody>
      </p:sp>
      <p:sp>
        <p:nvSpPr>
          <p:cNvPr id="18" name="Text 15"/>
          <p:cNvSpPr/>
          <p:nvPr/>
        </p:nvSpPr>
        <p:spPr>
          <a:xfrm>
            <a:off x="6629400" y="3429000"/>
            <a:ext cx="4389120" cy="182880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r>
              <a:rPr lang="en-US" sz="132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 lipsește în soluțiile existente?</a:t>
            </a:r>
            <a:endParaRPr lang="en-US" sz="1320" dirty="0"/>
          </a:p>
          <a:p>
            <a:r>
              <a:rPr lang="en-US" sz="132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Care este impactul tehnic/economic/academic?</a:t>
            </a:r>
            <a:endParaRPr lang="en-US" sz="1320" dirty="0"/>
          </a:p>
          <a:p>
            <a:r>
              <a:rPr lang="en-US" sz="132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Cum se leagă tema de programul de studii?</a:t>
            </a:r>
            <a:endParaRPr lang="en-US" sz="1320" dirty="0"/>
          </a:p>
          <a:p>
            <a:r>
              <a:rPr lang="en-US" sz="132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 restricții sau ipoteze sunt importante?</a:t>
            </a:r>
            <a:endParaRPr lang="en-US" sz="132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0312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/mnt/data/sigla_ARM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7080" y="347472"/>
            <a:ext cx="713232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02920" y="347472"/>
            <a:ext cx="1417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251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MODEL</a:t>
            </a:r>
            <a:endParaRPr lang="en-US" sz="850" dirty="0"/>
          </a:p>
        </p:txBody>
      </p:sp>
      <p:sp>
        <p:nvSpPr>
          <p:cNvPr id="5" name="Text 2"/>
          <p:cNvSpPr/>
          <p:nvPr/>
        </p:nvSpPr>
        <p:spPr>
          <a:xfrm>
            <a:off x="502920" y="658368"/>
            <a:ext cx="9966960" cy="5303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Obiective și contribuții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521208" y="1197864"/>
            <a:ext cx="9784080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Pentru diplomă, evidențiază realizarea tehnică și demonstrarea competențelor inginerești.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02920" y="6537960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8503920" y="653796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licență / examen de diplomă</a:t>
            </a:r>
            <a:endParaRPr lang="en-US" sz="750" dirty="0"/>
          </a:p>
        </p:txBody>
      </p:sp>
      <p:sp>
        <p:nvSpPr>
          <p:cNvPr id="10" name="Shape 7"/>
          <p:cNvSpPr/>
          <p:nvPr/>
        </p:nvSpPr>
        <p:spPr>
          <a:xfrm>
            <a:off x="731520" y="1627632"/>
            <a:ext cx="3657600" cy="1051560"/>
          </a:xfrm>
          <a:prstGeom prst="roundRect">
            <a:avLst>
              <a:gd name="adj" fmla="val 10435"/>
            </a:avLst>
          </a:prstGeom>
          <a:solidFill>
            <a:srgbClr val="EEF0FA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731520" y="1627632"/>
            <a:ext cx="91440" cy="1051560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950976" y="1783080"/>
            <a:ext cx="327355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25156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Obiectiv general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950976" y="2130552"/>
            <a:ext cx="3273552" cy="45720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[Formulați obiectivul principal în 1–2 propoziții.]</a:t>
            </a:r>
            <a:endParaRPr lang="en-US" sz="1070" dirty="0"/>
          </a:p>
        </p:txBody>
      </p:sp>
      <p:sp>
        <p:nvSpPr>
          <p:cNvPr id="14" name="Shape 11"/>
          <p:cNvSpPr/>
          <p:nvPr/>
        </p:nvSpPr>
        <p:spPr>
          <a:xfrm>
            <a:off x="4617720" y="1627632"/>
            <a:ext cx="3383280" cy="1508760"/>
          </a:xfrm>
          <a:prstGeom prst="roundRect">
            <a:avLst>
              <a:gd name="adj" fmla="val 7273"/>
            </a:avLst>
          </a:prstGeom>
          <a:solidFill>
            <a:srgbClr val="FBEDEC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4617720" y="1627632"/>
            <a:ext cx="91440" cy="1508760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4837176" y="1783080"/>
            <a:ext cx="299923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Obiective specifice</a:t>
            </a:r>
            <a:endParaRPr lang="en-US" sz="1250" dirty="0"/>
          </a:p>
        </p:txBody>
      </p:sp>
      <p:sp>
        <p:nvSpPr>
          <p:cNvPr id="17" name="Text 14"/>
          <p:cNvSpPr/>
          <p:nvPr/>
        </p:nvSpPr>
        <p:spPr>
          <a:xfrm>
            <a:off x="4837176" y="2130552"/>
            <a:ext cx="2999232" cy="91440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1. [Obiectiv 1]</a:t>
            </a:r>
            <a:endParaRPr lang="en-US" sz="1070" dirty="0"/>
          </a:p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2. [Obiectiv 2]</a:t>
            </a:r>
            <a:endParaRPr lang="en-US" sz="1070" dirty="0"/>
          </a:p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3. [Obiectiv 3]</a:t>
            </a:r>
            <a:endParaRPr lang="en-US" sz="1070" dirty="0"/>
          </a:p>
        </p:txBody>
      </p:sp>
      <p:sp>
        <p:nvSpPr>
          <p:cNvPr id="18" name="Shape 15"/>
          <p:cNvSpPr/>
          <p:nvPr/>
        </p:nvSpPr>
        <p:spPr>
          <a:xfrm>
            <a:off x="8229600" y="1627632"/>
            <a:ext cx="3063240" cy="1508760"/>
          </a:xfrm>
          <a:prstGeom prst="roundRect">
            <a:avLst>
              <a:gd name="adj" fmla="val 7273"/>
            </a:avLst>
          </a:prstGeom>
          <a:solidFill>
            <a:srgbClr val="EEF0FA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8229600" y="1627632"/>
            <a:ext cx="91440" cy="1508760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8449056" y="1783080"/>
            <a:ext cx="267919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25156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Contribuție proprie</a:t>
            </a:r>
            <a:endParaRPr lang="en-US" sz="1250" dirty="0"/>
          </a:p>
        </p:txBody>
      </p:sp>
      <p:sp>
        <p:nvSpPr>
          <p:cNvPr id="21" name="Text 18"/>
          <p:cNvSpPr/>
          <p:nvPr/>
        </p:nvSpPr>
        <p:spPr>
          <a:xfrm>
            <a:off x="8449056" y="2130552"/>
            <a:ext cx="2679192" cy="91440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[Ce ați proiectat, analizat, implementat, testat sau validat personal?]</a:t>
            </a:r>
            <a:endParaRPr lang="en-US" sz="1070" dirty="0"/>
          </a:p>
        </p:txBody>
      </p:sp>
      <p:sp>
        <p:nvSpPr>
          <p:cNvPr id="22" name="Text 19"/>
          <p:cNvSpPr/>
          <p:nvPr/>
        </p:nvSpPr>
        <p:spPr>
          <a:xfrm>
            <a:off x="914400" y="3749040"/>
            <a:ext cx="10241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Asigură trasabilitatea obiectiv → metodă → rezultat</a:t>
            </a:r>
            <a:endParaRPr lang="en-US" sz="2000" dirty="0"/>
          </a:p>
        </p:txBody>
      </p:sp>
      <p:sp>
        <p:nvSpPr>
          <p:cNvPr id="23" name="Shape 20"/>
          <p:cNvSpPr/>
          <p:nvPr/>
        </p:nvSpPr>
        <p:spPr>
          <a:xfrm>
            <a:off x="1097280" y="4389120"/>
            <a:ext cx="2377440" cy="548640"/>
          </a:xfrm>
          <a:prstGeom prst="chevron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1417320" y="4553712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Obiectiv</a:t>
            </a:r>
            <a:endParaRPr lang="en-US" sz="1200" dirty="0"/>
          </a:p>
        </p:txBody>
      </p:sp>
      <p:sp>
        <p:nvSpPr>
          <p:cNvPr id="25" name="Shape 22"/>
          <p:cNvSpPr/>
          <p:nvPr/>
        </p:nvSpPr>
        <p:spPr>
          <a:xfrm>
            <a:off x="3794760" y="4389120"/>
            <a:ext cx="2377440" cy="548640"/>
          </a:xfrm>
          <a:prstGeom prst="chevron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4114800" y="4553712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Metodă</a:t>
            </a:r>
            <a:endParaRPr lang="en-US" sz="1200" dirty="0"/>
          </a:p>
        </p:txBody>
      </p:sp>
      <p:sp>
        <p:nvSpPr>
          <p:cNvPr id="27" name="Shape 24"/>
          <p:cNvSpPr/>
          <p:nvPr/>
        </p:nvSpPr>
        <p:spPr>
          <a:xfrm>
            <a:off x="6492240" y="4389120"/>
            <a:ext cx="2377440" cy="548640"/>
          </a:xfrm>
          <a:prstGeom prst="chevron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6812280" y="4553712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Rezultat</a:t>
            </a:r>
            <a:endParaRPr lang="en-US" sz="1200" dirty="0"/>
          </a:p>
        </p:txBody>
      </p:sp>
      <p:sp>
        <p:nvSpPr>
          <p:cNvPr id="29" name="Shape 26"/>
          <p:cNvSpPr/>
          <p:nvPr/>
        </p:nvSpPr>
        <p:spPr>
          <a:xfrm>
            <a:off x="9189720" y="4389120"/>
            <a:ext cx="1920240" cy="548640"/>
          </a:xfrm>
          <a:prstGeom prst="chevron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7"/>
          <p:cNvSpPr/>
          <p:nvPr/>
        </p:nvSpPr>
        <p:spPr>
          <a:xfrm>
            <a:off x="9372600" y="4553712"/>
            <a:ext cx="12344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Concluzie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0312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/mnt/data/sigla_ARM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7080" y="347472"/>
            <a:ext cx="713232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02920" y="347472"/>
            <a:ext cx="1417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251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MODEL</a:t>
            </a:r>
            <a:endParaRPr lang="en-US" sz="850" dirty="0"/>
          </a:p>
        </p:txBody>
      </p:sp>
      <p:sp>
        <p:nvSpPr>
          <p:cNvPr id="5" name="Text 2"/>
          <p:cNvSpPr/>
          <p:nvPr/>
        </p:nvSpPr>
        <p:spPr>
          <a:xfrm>
            <a:off x="502920" y="658368"/>
            <a:ext cx="9966960" cy="5303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Stadiul actual / surse relevante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521208" y="1197864"/>
            <a:ext cx="9784080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Arată pe scurt ce soluții, standarde sau lucrări au stat la baza demersului.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02920" y="6537960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8503920" y="653796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licență / examen de diplomă</a:t>
            </a:r>
            <a:endParaRPr lang="en-US" sz="750" dirty="0"/>
          </a:p>
        </p:txBody>
      </p:sp>
      <p:sp>
        <p:nvSpPr>
          <p:cNvPr id="10" name="Shape 7"/>
          <p:cNvSpPr/>
          <p:nvPr/>
        </p:nvSpPr>
        <p:spPr>
          <a:xfrm>
            <a:off x="777240" y="1691640"/>
            <a:ext cx="6400800" cy="3383280"/>
          </a:xfrm>
          <a:prstGeom prst="roundRect">
            <a:avLst>
              <a:gd name="adj" fmla="val 3243"/>
            </a:avLst>
          </a:prstGeom>
          <a:solidFill>
            <a:srgbClr val="FFFFFF"/>
          </a:solidFill>
          <a:ln w="13970">
            <a:solidFill>
              <a:srgbClr val="D8D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914400" y="1828800"/>
            <a:ext cx="6126480" cy="29260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000" b="1" dirty="0">
                <a:solidFill>
                  <a:srgbClr val="251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Tabel sintetic: sursă / metodă / limită / relevanță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7543800" y="1691640"/>
            <a:ext cx="3520440" cy="1417320"/>
          </a:xfrm>
          <a:prstGeom prst="roundRect">
            <a:avLst>
              <a:gd name="adj" fmla="val 7742"/>
            </a:avLst>
          </a:prstGeom>
          <a:solidFill>
            <a:srgbClr val="FBEDEC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7543800" y="1691640"/>
            <a:ext cx="91440" cy="1417320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7763256" y="1847088"/>
            <a:ext cx="313639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Cum citezi pe slide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7763256" y="2194560"/>
            <a:ext cx="3136392" cy="82296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Autor, an sau standard + o notă scurtă. Exemplu: „adaptat după [Autor, An]”. Bibliografia completă rămâne în lucrare.</a:t>
            </a:r>
            <a:endParaRPr lang="en-US" sz="1070" dirty="0"/>
          </a:p>
        </p:txBody>
      </p:sp>
      <p:sp>
        <p:nvSpPr>
          <p:cNvPr id="16" name="Text 13"/>
          <p:cNvSpPr/>
          <p:nvPr/>
        </p:nvSpPr>
        <p:spPr>
          <a:xfrm>
            <a:off x="7680960" y="3520440"/>
            <a:ext cx="3291840" cy="141732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r>
              <a:rPr lang="en-US" sz="123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 aglomera slide-ul cu referințe complete</a:t>
            </a:r>
            <a:endParaRPr lang="en-US" sz="1230" dirty="0"/>
          </a:p>
          <a:p>
            <a:r>
              <a:rPr lang="en-US" sz="123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 folosi imagini preluate fără sursă</a:t>
            </a:r>
            <a:endParaRPr lang="en-US" sz="1230" dirty="0"/>
          </a:p>
          <a:p>
            <a:r>
              <a:rPr lang="en-US" sz="123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arată diferența dintre ce există și ce aduce lucrarea ta</a:t>
            </a:r>
            <a:endParaRPr lang="en-US" sz="123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0312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/mnt/data/sigla_ARM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7080" y="347472"/>
            <a:ext cx="713232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02920" y="347472"/>
            <a:ext cx="1417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251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MODEL</a:t>
            </a:r>
            <a:endParaRPr lang="en-US" sz="850" dirty="0"/>
          </a:p>
        </p:txBody>
      </p:sp>
      <p:sp>
        <p:nvSpPr>
          <p:cNvPr id="5" name="Text 2"/>
          <p:cNvSpPr/>
          <p:nvPr/>
        </p:nvSpPr>
        <p:spPr>
          <a:xfrm>
            <a:off x="502920" y="658368"/>
            <a:ext cx="9966960" cy="5303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Metodologie / soluție propusă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521208" y="1197864"/>
            <a:ext cx="9784080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Prezintă pașii principali, criteriile de proiectare și justificarea alegerilor.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02920" y="6537960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8503920" y="653796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licență / examen de diplomă</a:t>
            </a:r>
            <a:endParaRPr lang="en-US" sz="750" dirty="0"/>
          </a:p>
        </p:txBody>
      </p:sp>
      <p:sp>
        <p:nvSpPr>
          <p:cNvPr id="10" name="Shape 7"/>
          <p:cNvSpPr/>
          <p:nvPr/>
        </p:nvSpPr>
        <p:spPr>
          <a:xfrm>
            <a:off x="868680" y="2011680"/>
            <a:ext cx="2240280" cy="685800"/>
          </a:xfrm>
          <a:prstGeom prst="roundRect">
            <a:avLst>
              <a:gd name="adj" fmla="val 10667"/>
            </a:avLst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960120" y="2221992"/>
            <a:ext cx="2057400" cy="22860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Analiză cerințe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 rot="5400000">
            <a:off x="3200400" y="2212848"/>
            <a:ext cx="201168" cy="228600"/>
          </a:xfrm>
          <a:prstGeom prst="triangle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657600" y="2011680"/>
            <a:ext cx="2240280" cy="685800"/>
          </a:xfrm>
          <a:prstGeom prst="roundRect">
            <a:avLst>
              <a:gd name="adj" fmla="val 10667"/>
            </a:avLst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3749040" y="2221992"/>
            <a:ext cx="2057400" cy="22860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Proiectare</a:t>
            </a:r>
            <a:endParaRPr lang="en-US" sz="1250" dirty="0"/>
          </a:p>
        </p:txBody>
      </p:sp>
      <p:sp>
        <p:nvSpPr>
          <p:cNvPr id="15" name="Shape 12"/>
          <p:cNvSpPr/>
          <p:nvPr/>
        </p:nvSpPr>
        <p:spPr>
          <a:xfrm rot="5400000">
            <a:off x="5989320" y="2212848"/>
            <a:ext cx="201168" cy="228600"/>
          </a:xfrm>
          <a:prstGeom prst="triangle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6446520" y="2011680"/>
            <a:ext cx="2240280" cy="685800"/>
          </a:xfrm>
          <a:prstGeom prst="roundRect">
            <a:avLst>
              <a:gd name="adj" fmla="val 10667"/>
            </a:avLst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6537960" y="2221992"/>
            <a:ext cx="2057400" cy="22860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Implementare</a:t>
            </a:r>
            <a:endParaRPr lang="en-US" sz="1250" dirty="0"/>
          </a:p>
        </p:txBody>
      </p:sp>
      <p:sp>
        <p:nvSpPr>
          <p:cNvPr id="18" name="Shape 15"/>
          <p:cNvSpPr/>
          <p:nvPr/>
        </p:nvSpPr>
        <p:spPr>
          <a:xfrm rot="5400000">
            <a:off x="8778240" y="2212848"/>
            <a:ext cx="201168" cy="228600"/>
          </a:xfrm>
          <a:prstGeom prst="triangle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9235440" y="2011680"/>
            <a:ext cx="2240280" cy="685800"/>
          </a:xfrm>
          <a:prstGeom prst="roundRect">
            <a:avLst>
              <a:gd name="adj" fmla="val 10667"/>
            </a:avLst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9326880" y="2221992"/>
            <a:ext cx="2057400" cy="22860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Testare</a:t>
            </a:r>
            <a:endParaRPr lang="en-US" sz="1250" dirty="0"/>
          </a:p>
        </p:txBody>
      </p:sp>
      <p:sp>
        <p:nvSpPr>
          <p:cNvPr id="21" name="Shape 18"/>
          <p:cNvSpPr/>
          <p:nvPr/>
        </p:nvSpPr>
        <p:spPr>
          <a:xfrm>
            <a:off x="914400" y="3246120"/>
            <a:ext cx="6492240" cy="1691640"/>
          </a:xfrm>
          <a:prstGeom prst="roundRect">
            <a:avLst>
              <a:gd name="adj" fmla="val 6486"/>
            </a:avLst>
          </a:prstGeom>
          <a:solidFill>
            <a:srgbClr val="FFFFFF"/>
          </a:solidFill>
          <a:ln w="13970">
            <a:solidFill>
              <a:srgbClr val="D8D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1051560" y="3383280"/>
            <a:ext cx="6217920" cy="29260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000" b="1" dirty="0">
                <a:solidFill>
                  <a:srgbClr val="251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Diagramă / schemă / flux de lucru / arhitectură</a:t>
            </a:r>
            <a:endParaRPr lang="en-US" sz="1000" dirty="0"/>
          </a:p>
        </p:txBody>
      </p:sp>
      <p:sp>
        <p:nvSpPr>
          <p:cNvPr id="23" name="Shape 20"/>
          <p:cNvSpPr/>
          <p:nvPr/>
        </p:nvSpPr>
        <p:spPr>
          <a:xfrm>
            <a:off x="7818120" y="3246120"/>
            <a:ext cx="3337560" cy="1691640"/>
          </a:xfrm>
          <a:prstGeom prst="roundRect">
            <a:avLst>
              <a:gd name="adj" fmla="val 6486"/>
            </a:avLst>
          </a:prstGeom>
          <a:solidFill>
            <a:srgbClr val="FBEDEC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1"/>
          <p:cNvSpPr/>
          <p:nvPr/>
        </p:nvSpPr>
        <p:spPr>
          <a:xfrm>
            <a:off x="7818120" y="3246120"/>
            <a:ext cx="91440" cy="1691640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8037576" y="3401568"/>
            <a:ext cx="295351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Explică deciziile</a:t>
            </a:r>
            <a:endParaRPr lang="en-US" sz="1250" dirty="0"/>
          </a:p>
        </p:txBody>
      </p:sp>
      <p:sp>
        <p:nvSpPr>
          <p:cNvPr id="26" name="Text 23"/>
          <p:cNvSpPr/>
          <p:nvPr/>
        </p:nvSpPr>
        <p:spPr>
          <a:xfrm>
            <a:off x="8037576" y="3749040"/>
            <a:ext cx="2953512" cy="10972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 prezenta doar pașii. Spune de ce ai ales metoda și ce alternative ai exclus.</a:t>
            </a:r>
            <a:endParaRPr lang="en-US" sz="107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0312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/mnt/data/sigla_ARM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7080" y="347472"/>
            <a:ext cx="713232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02920" y="347472"/>
            <a:ext cx="1417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251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MODEL</a:t>
            </a:r>
            <a:endParaRPr lang="en-US" sz="850" dirty="0"/>
          </a:p>
        </p:txBody>
      </p:sp>
      <p:sp>
        <p:nvSpPr>
          <p:cNvPr id="5" name="Text 2"/>
          <p:cNvSpPr/>
          <p:nvPr/>
        </p:nvSpPr>
        <p:spPr>
          <a:xfrm>
            <a:off x="502920" y="658368"/>
            <a:ext cx="9966960" cy="5303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Implementare / proiectare tehnică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521208" y="1197864"/>
            <a:ext cx="9784080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Alege elementele care demonstrează contribuția și nivelul tehnic al lucrării.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02920" y="6537960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8503920" y="653796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licență / examen de diplomă</a:t>
            </a:r>
            <a:endParaRPr lang="en-US" sz="750" dirty="0"/>
          </a:p>
        </p:txBody>
      </p:sp>
      <p:sp>
        <p:nvSpPr>
          <p:cNvPr id="10" name="Shape 7"/>
          <p:cNvSpPr/>
          <p:nvPr/>
        </p:nvSpPr>
        <p:spPr>
          <a:xfrm>
            <a:off x="777240" y="1645920"/>
            <a:ext cx="6537960" cy="34290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 w="13970">
            <a:solidFill>
              <a:srgbClr val="D8D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914400" y="1783080"/>
            <a:ext cx="6263640" cy="29260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000" b="1" dirty="0">
                <a:solidFill>
                  <a:srgbClr val="251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Figură principală: sistem, model, CAD, circuit, algoritm, schemă experimentală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7635240" y="1645920"/>
            <a:ext cx="3520440" cy="2057400"/>
          </a:xfrm>
          <a:prstGeom prst="roundRect">
            <a:avLst>
              <a:gd name="adj" fmla="val 5333"/>
            </a:avLst>
          </a:prstGeom>
          <a:solidFill>
            <a:srgbClr val="FBEDEC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7635240" y="1645920"/>
            <a:ext cx="91440" cy="2057400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7854696" y="1801368"/>
            <a:ext cx="313639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Însoțește figura cu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7854696" y="2148840"/>
            <a:ext cx="3136392" cy="146304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variabile și unități</a:t>
            </a:r>
            <a:endParaRPr lang="en-US" sz="1070" dirty="0"/>
          </a:p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ipoteze</a:t>
            </a:r>
            <a:endParaRPr lang="en-US" sz="1070" dirty="0"/>
          </a:p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criterii de testare</a:t>
            </a:r>
            <a:endParaRPr lang="en-US" sz="1070" dirty="0"/>
          </a:p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rolul tău exact</a:t>
            </a:r>
            <a:endParaRPr lang="en-US" sz="1070" dirty="0"/>
          </a:p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limitări</a:t>
            </a:r>
            <a:endParaRPr lang="en-US" sz="1070" dirty="0"/>
          </a:p>
        </p:txBody>
      </p:sp>
      <p:sp>
        <p:nvSpPr>
          <p:cNvPr id="16" name="Shape 13"/>
          <p:cNvSpPr/>
          <p:nvPr/>
        </p:nvSpPr>
        <p:spPr>
          <a:xfrm>
            <a:off x="7635240" y="3977640"/>
            <a:ext cx="3520440" cy="1097280"/>
          </a:xfrm>
          <a:prstGeom prst="roundRect">
            <a:avLst>
              <a:gd name="adj" fmla="val 10000"/>
            </a:avLst>
          </a:prstGeom>
          <a:solidFill>
            <a:srgbClr val="EEF0FA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7635240" y="3977640"/>
            <a:ext cx="91440" cy="1097280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7854696" y="4133088"/>
            <a:ext cx="313639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25156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Mesajul-cheie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7854696" y="4480560"/>
            <a:ext cx="3136392" cy="50292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[Ce arată figura și de ce contează pentru obiectivul lucrării?]</a:t>
            </a:r>
            <a:endParaRPr lang="en-US" sz="107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0312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/mnt/data/sigla_ARM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7080" y="347472"/>
            <a:ext cx="713232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02920" y="347472"/>
            <a:ext cx="1417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251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MODEL</a:t>
            </a:r>
            <a:endParaRPr lang="en-US" sz="850" dirty="0"/>
          </a:p>
        </p:txBody>
      </p:sp>
      <p:sp>
        <p:nvSpPr>
          <p:cNvPr id="5" name="Text 2"/>
          <p:cNvSpPr/>
          <p:nvPr/>
        </p:nvSpPr>
        <p:spPr>
          <a:xfrm>
            <a:off x="502920" y="658368"/>
            <a:ext cx="9966960" cy="5303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Rezultate și validare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521208" y="1197864"/>
            <a:ext cx="9784080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Rezultatele trebuie să răspundă direct obiectivelor anunțate.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02920" y="6537960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8503920" y="653796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licență / examen de diplomă</a:t>
            </a:r>
            <a:endParaRPr lang="en-US" sz="750" dirty="0"/>
          </a:p>
        </p:txBody>
      </p:sp>
      <p:sp>
        <p:nvSpPr>
          <p:cNvPr id="10" name="Shape 7"/>
          <p:cNvSpPr/>
          <p:nvPr/>
        </p:nvSpPr>
        <p:spPr>
          <a:xfrm>
            <a:off x="777240" y="1645920"/>
            <a:ext cx="6172200" cy="3611880"/>
          </a:xfrm>
          <a:prstGeom prst="roundRect">
            <a:avLst>
              <a:gd name="adj" fmla="val 3038"/>
            </a:avLst>
          </a:prstGeom>
          <a:solidFill>
            <a:srgbClr val="FFFFFF"/>
          </a:solidFill>
          <a:ln w="13970">
            <a:solidFill>
              <a:srgbClr val="D8D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914400" y="1783080"/>
            <a:ext cx="5897880" cy="29260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000" b="1" dirty="0">
                <a:solidFill>
                  <a:srgbClr val="251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Grafic / tabel de rezultate / imagine test / comparație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7315200" y="1645920"/>
            <a:ext cx="3886200" cy="2011680"/>
          </a:xfrm>
          <a:prstGeom prst="roundRect">
            <a:avLst>
              <a:gd name="adj" fmla="val 5455"/>
            </a:avLst>
          </a:prstGeom>
          <a:solidFill>
            <a:srgbClr val="FBEDEC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7315200" y="1645920"/>
            <a:ext cx="91440" cy="2011680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7534656" y="1801368"/>
            <a:ext cx="350215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Cum interpretezi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7534656" y="2148840"/>
            <a:ext cx="3502152" cy="141732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1. Ce s-a măsurat/calculat?</a:t>
            </a:r>
            <a:endParaRPr lang="en-US" sz="1070" dirty="0"/>
          </a:p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2. Care este rezultatul principal?</a:t>
            </a:r>
            <a:endParaRPr lang="en-US" sz="1070" dirty="0"/>
          </a:p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3. Cum confirmă obiectivul?</a:t>
            </a:r>
            <a:endParaRPr lang="en-US" sz="1070" dirty="0"/>
          </a:p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4. Ce limită sau eroare există?</a:t>
            </a:r>
            <a:endParaRPr lang="en-US" sz="1070" dirty="0"/>
          </a:p>
        </p:txBody>
      </p:sp>
      <p:sp>
        <p:nvSpPr>
          <p:cNvPr id="16" name="Shape 13"/>
          <p:cNvSpPr/>
          <p:nvPr/>
        </p:nvSpPr>
        <p:spPr>
          <a:xfrm>
            <a:off x="7315200" y="3977640"/>
            <a:ext cx="3886200" cy="1280160"/>
          </a:xfrm>
          <a:prstGeom prst="roundRect">
            <a:avLst>
              <a:gd name="adj" fmla="val 8571"/>
            </a:avLst>
          </a:prstGeom>
          <a:solidFill>
            <a:srgbClr val="EEF0FA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7315200" y="3977640"/>
            <a:ext cx="91440" cy="1280160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7534656" y="4133088"/>
            <a:ext cx="350215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25156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Nu uita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7534656" y="4480560"/>
            <a:ext cx="3502152" cy="68580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 prezenta rezultate fără unități, legendă sau explicație. Evită „se vede că…”; formulează concluzii măsurabile.</a:t>
            </a:r>
            <a:endParaRPr lang="en-US" sz="107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0312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/mnt/data/sigla_ARM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7080" y="347472"/>
            <a:ext cx="713232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02920" y="347472"/>
            <a:ext cx="1417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251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MODEL</a:t>
            </a:r>
            <a:endParaRPr lang="en-US" sz="850" dirty="0"/>
          </a:p>
        </p:txBody>
      </p:sp>
      <p:sp>
        <p:nvSpPr>
          <p:cNvPr id="5" name="Text 2"/>
          <p:cNvSpPr/>
          <p:nvPr/>
        </p:nvSpPr>
        <p:spPr>
          <a:xfrm>
            <a:off x="502920" y="658368"/>
            <a:ext cx="9966960" cy="5303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Discuții, limitări și risc tehnic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521208" y="1197864"/>
            <a:ext cx="9784080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Arată maturitate inginerească: ce a funcționat, ce nu și cum ai valida mai departe.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02920" y="6537960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8503920" y="653796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licență / examen de diplomă</a:t>
            </a:r>
            <a:endParaRPr lang="en-US" sz="750" dirty="0"/>
          </a:p>
        </p:txBody>
      </p:sp>
      <p:sp>
        <p:nvSpPr>
          <p:cNvPr id="10" name="Shape 7"/>
          <p:cNvSpPr/>
          <p:nvPr/>
        </p:nvSpPr>
        <p:spPr>
          <a:xfrm>
            <a:off x="777240" y="1737360"/>
            <a:ext cx="3246120" cy="1143000"/>
          </a:xfrm>
          <a:prstGeom prst="roundRect">
            <a:avLst>
              <a:gd name="adj" fmla="val 9600"/>
            </a:avLst>
          </a:prstGeom>
          <a:solidFill>
            <a:srgbClr val="EFF8F2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777240" y="1737360"/>
            <a:ext cx="91440" cy="1143000"/>
          </a:xfrm>
          <a:prstGeom prst="rect">
            <a:avLst/>
          </a:prstGeom>
          <a:solidFill>
            <a:srgbClr val="1E7A45"/>
          </a:solidFill>
          <a:ln w="12700">
            <a:solidFill>
              <a:srgbClr val="1E7A4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996696" y="1892808"/>
            <a:ext cx="286207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1E7A4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Ce a funcționat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996696" y="2240280"/>
            <a:ext cx="2862072" cy="54864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[Rezultat confirmat / criteriu îndeplinit]</a:t>
            </a:r>
            <a:endParaRPr lang="en-US" sz="1070" dirty="0"/>
          </a:p>
        </p:txBody>
      </p:sp>
      <p:sp>
        <p:nvSpPr>
          <p:cNvPr id="14" name="Shape 11"/>
          <p:cNvSpPr/>
          <p:nvPr/>
        </p:nvSpPr>
        <p:spPr>
          <a:xfrm>
            <a:off x="4480560" y="1737360"/>
            <a:ext cx="3246120" cy="1143000"/>
          </a:xfrm>
          <a:prstGeom prst="roundRect">
            <a:avLst>
              <a:gd name="adj" fmla="val 9600"/>
            </a:avLst>
          </a:prstGeom>
          <a:solidFill>
            <a:srgbClr val="FBEDEC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4480560" y="1737360"/>
            <a:ext cx="91440" cy="1143000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4700016" y="1892808"/>
            <a:ext cx="286207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Ce are limite</a:t>
            </a:r>
            <a:endParaRPr lang="en-US" sz="1250" dirty="0"/>
          </a:p>
        </p:txBody>
      </p:sp>
      <p:sp>
        <p:nvSpPr>
          <p:cNvPr id="17" name="Text 14"/>
          <p:cNvSpPr/>
          <p:nvPr/>
        </p:nvSpPr>
        <p:spPr>
          <a:xfrm>
            <a:off x="4700016" y="2240280"/>
            <a:ext cx="2862072" cy="54864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[Limitare metodologică / date insuficiente / constrângeri]</a:t>
            </a:r>
            <a:endParaRPr lang="en-US" sz="1070" dirty="0"/>
          </a:p>
        </p:txBody>
      </p:sp>
      <p:sp>
        <p:nvSpPr>
          <p:cNvPr id="18" name="Shape 15"/>
          <p:cNvSpPr/>
          <p:nvPr/>
        </p:nvSpPr>
        <p:spPr>
          <a:xfrm>
            <a:off x="8183880" y="1737360"/>
            <a:ext cx="2971800" cy="1143000"/>
          </a:xfrm>
          <a:prstGeom prst="roundRect">
            <a:avLst>
              <a:gd name="adj" fmla="val 9600"/>
            </a:avLst>
          </a:prstGeom>
          <a:solidFill>
            <a:srgbClr val="EEF0FA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8183880" y="1737360"/>
            <a:ext cx="91440" cy="1143000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8403336" y="1892808"/>
            <a:ext cx="258775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25156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Ce urmează</a:t>
            </a:r>
            <a:endParaRPr lang="en-US" sz="1250" dirty="0"/>
          </a:p>
        </p:txBody>
      </p:sp>
      <p:sp>
        <p:nvSpPr>
          <p:cNvPr id="21" name="Text 18"/>
          <p:cNvSpPr/>
          <p:nvPr/>
        </p:nvSpPr>
        <p:spPr>
          <a:xfrm>
            <a:off x="8403336" y="2240280"/>
            <a:ext cx="2587752" cy="54864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[Validări, optimizări, extinderi, aplicații viitoare]</a:t>
            </a:r>
            <a:endParaRPr lang="en-US" sz="1070" dirty="0"/>
          </a:p>
        </p:txBody>
      </p:sp>
      <p:sp>
        <p:nvSpPr>
          <p:cNvPr id="22" name="Shape 19"/>
          <p:cNvSpPr/>
          <p:nvPr/>
        </p:nvSpPr>
        <p:spPr>
          <a:xfrm>
            <a:off x="1005840" y="3520440"/>
            <a:ext cx="10058400" cy="141732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 w="13970">
            <a:solidFill>
              <a:srgbClr val="D8D8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1143000" y="3657600"/>
            <a:ext cx="9784080" cy="29260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000" b="1" dirty="0">
                <a:solidFill>
                  <a:srgbClr val="251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Comparație: rezultat obținut vs. obiectiv / cerință / literatură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0312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/mnt/data/sigla_ARM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7080" y="347472"/>
            <a:ext cx="713232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02920" y="347472"/>
            <a:ext cx="1417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251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MODEL</a:t>
            </a:r>
            <a:endParaRPr lang="en-US" sz="850" dirty="0"/>
          </a:p>
        </p:txBody>
      </p:sp>
      <p:sp>
        <p:nvSpPr>
          <p:cNvPr id="5" name="Text 2"/>
          <p:cNvSpPr/>
          <p:nvPr/>
        </p:nvSpPr>
        <p:spPr>
          <a:xfrm>
            <a:off x="502920" y="658368"/>
            <a:ext cx="9966960" cy="5303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Concluzii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521208" y="1197864"/>
            <a:ext cx="9784080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1–2 slide-uri maximum. Răspunde clar la obiective.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02920" y="6537960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8503920" y="653796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licență / examen de diplomă</a:t>
            </a:r>
            <a:endParaRPr lang="en-US" sz="750" dirty="0"/>
          </a:p>
        </p:txBody>
      </p:sp>
      <p:sp>
        <p:nvSpPr>
          <p:cNvPr id="10" name="Shape 7"/>
          <p:cNvSpPr/>
          <p:nvPr/>
        </p:nvSpPr>
        <p:spPr>
          <a:xfrm>
            <a:off x="868680" y="1691640"/>
            <a:ext cx="3246120" cy="1234440"/>
          </a:xfrm>
          <a:prstGeom prst="roundRect">
            <a:avLst>
              <a:gd name="adj" fmla="val 8889"/>
            </a:avLst>
          </a:prstGeom>
          <a:solidFill>
            <a:srgbClr val="FBEDEC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868680" y="1691640"/>
            <a:ext cx="91440" cy="1234440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1088136" y="1847088"/>
            <a:ext cx="286207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Concluzia 1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1088136" y="2194560"/>
            <a:ext cx="2862072" cy="6400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[Obiectiv atins + rezultat concret]</a:t>
            </a:r>
            <a:endParaRPr lang="en-US" sz="1070" dirty="0"/>
          </a:p>
        </p:txBody>
      </p:sp>
      <p:sp>
        <p:nvSpPr>
          <p:cNvPr id="14" name="Shape 11"/>
          <p:cNvSpPr/>
          <p:nvPr/>
        </p:nvSpPr>
        <p:spPr>
          <a:xfrm>
            <a:off x="4434840" y="1691640"/>
            <a:ext cx="3246120" cy="1234440"/>
          </a:xfrm>
          <a:prstGeom prst="roundRect">
            <a:avLst>
              <a:gd name="adj" fmla="val 8889"/>
            </a:avLst>
          </a:prstGeom>
          <a:solidFill>
            <a:srgbClr val="EEF0FA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4434840" y="1691640"/>
            <a:ext cx="91440" cy="1234440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4654296" y="1847088"/>
            <a:ext cx="286207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25156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Concluzia 2</a:t>
            </a:r>
            <a:endParaRPr lang="en-US" sz="1250" dirty="0"/>
          </a:p>
        </p:txBody>
      </p:sp>
      <p:sp>
        <p:nvSpPr>
          <p:cNvPr id="17" name="Text 14"/>
          <p:cNvSpPr/>
          <p:nvPr/>
        </p:nvSpPr>
        <p:spPr>
          <a:xfrm>
            <a:off x="4654296" y="2194560"/>
            <a:ext cx="2862072" cy="6400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[Contribuție proprie + validare]</a:t>
            </a:r>
            <a:endParaRPr lang="en-US" sz="1070" dirty="0"/>
          </a:p>
        </p:txBody>
      </p:sp>
      <p:sp>
        <p:nvSpPr>
          <p:cNvPr id="18" name="Shape 15"/>
          <p:cNvSpPr/>
          <p:nvPr/>
        </p:nvSpPr>
        <p:spPr>
          <a:xfrm>
            <a:off x="8001000" y="1691640"/>
            <a:ext cx="3246120" cy="1234440"/>
          </a:xfrm>
          <a:prstGeom prst="roundRect">
            <a:avLst>
              <a:gd name="adj" fmla="val 8889"/>
            </a:avLst>
          </a:prstGeom>
          <a:solidFill>
            <a:srgbClr val="FBEDEC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8001000" y="1691640"/>
            <a:ext cx="91440" cy="1234440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8220456" y="1847088"/>
            <a:ext cx="286207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Concluzia 3</a:t>
            </a:r>
            <a:endParaRPr lang="en-US" sz="1250" dirty="0"/>
          </a:p>
        </p:txBody>
      </p:sp>
      <p:sp>
        <p:nvSpPr>
          <p:cNvPr id="21" name="Text 18"/>
          <p:cNvSpPr/>
          <p:nvPr/>
        </p:nvSpPr>
        <p:spPr>
          <a:xfrm>
            <a:off x="8220456" y="2194560"/>
            <a:ext cx="2862072" cy="6400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[Impact / aplicabilitate / direcție viitoare]</a:t>
            </a:r>
            <a:endParaRPr lang="en-US" sz="1070" dirty="0"/>
          </a:p>
        </p:txBody>
      </p:sp>
      <p:sp>
        <p:nvSpPr>
          <p:cNvPr id="22" name="Text 19"/>
          <p:cNvSpPr/>
          <p:nvPr/>
        </p:nvSpPr>
        <p:spPr>
          <a:xfrm>
            <a:off x="914400" y="365760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Formula recomandată</a:t>
            </a:r>
            <a:endParaRPr lang="en-US" sz="1900" dirty="0"/>
          </a:p>
        </p:txBody>
      </p:sp>
      <p:sp>
        <p:nvSpPr>
          <p:cNvPr id="23" name="Text 20"/>
          <p:cNvSpPr/>
          <p:nvPr/>
        </p:nvSpPr>
        <p:spPr>
          <a:xfrm>
            <a:off x="914400" y="4069080"/>
            <a:ext cx="1014984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700" i="1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„Am demonstrat/realizat [X], folosind [metodă], iar rezultatul principal este [Y]. Limitarea principală este [Z], iar următorul pas logic este [W].”</a:t>
            </a:r>
            <a:endParaRPr lang="en-US" sz="1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0312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/mnt/data/sigla_ARM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7080" y="347472"/>
            <a:ext cx="713232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02920" y="347472"/>
            <a:ext cx="1417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251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MODEL</a:t>
            </a:r>
            <a:endParaRPr lang="en-US" sz="850" dirty="0"/>
          </a:p>
        </p:txBody>
      </p:sp>
      <p:sp>
        <p:nvSpPr>
          <p:cNvPr id="5" name="Text 2"/>
          <p:cNvSpPr/>
          <p:nvPr/>
        </p:nvSpPr>
        <p:spPr>
          <a:xfrm>
            <a:off x="502920" y="658368"/>
            <a:ext cx="9966960" cy="5303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Bibliografie selectivă / surse utilizate în prezentare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521208" y="1197864"/>
            <a:ext cx="9784080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Include doar sursele citate direct pe slide-uri sau folosite în figuri/tabele.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02920" y="6537960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8503920" y="653796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licență / examen de diplomă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1005840" y="1783080"/>
            <a:ext cx="9784080" cy="219456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r>
              <a:rPr lang="en-US" sz="150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[1] Autor, Titlu articol/carte, Editură/Revistă, An.</a:t>
            </a:r>
            <a:endParaRPr lang="en-US" sz="1500" dirty="0"/>
          </a:p>
          <a:p>
            <a:r>
              <a:rPr lang="en-US" sz="150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[2] Standard / normativ / documentație tehnică, versiune, An.</a:t>
            </a:r>
            <a:endParaRPr lang="en-US" sz="1500" dirty="0"/>
          </a:p>
          <a:p>
            <a:r>
              <a:rPr lang="en-US" sz="150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[3] Sursă imagine/grafic, dacă este preluat sau adaptat.</a:t>
            </a:r>
            <a:endParaRPr lang="en-US" sz="1500" dirty="0"/>
          </a:p>
          <a:p>
            <a:r>
              <a:rPr lang="en-US" sz="150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[4] Regulament / ghid folosit pentru cerințe administrative, dacă este cazul.</a:t>
            </a:r>
            <a:endParaRPr lang="en-US" sz="1500" dirty="0"/>
          </a:p>
        </p:txBody>
      </p:sp>
      <p:sp>
        <p:nvSpPr>
          <p:cNvPr id="11" name="Shape 8"/>
          <p:cNvSpPr/>
          <p:nvPr/>
        </p:nvSpPr>
        <p:spPr>
          <a:xfrm>
            <a:off x="1005840" y="4297680"/>
            <a:ext cx="9966960" cy="868680"/>
          </a:xfrm>
          <a:prstGeom prst="roundRect">
            <a:avLst>
              <a:gd name="adj" fmla="val 12632"/>
            </a:avLst>
          </a:prstGeom>
          <a:solidFill>
            <a:srgbClr val="FBEDEC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1005840" y="4297680"/>
            <a:ext cx="91440" cy="868680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1225296" y="4453128"/>
            <a:ext cx="958291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Regulă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1225296" y="4800600"/>
            <a:ext cx="9582912" cy="27432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 pune bibliografie doar decorativ. Fiecare sursă listată trebuie să fi fost utilă și corect citată.</a:t>
            </a:r>
            <a:endParaRPr lang="en-US" sz="107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0312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/mnt/data/sigla_ARM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7080" y="347472"/>
            <a:ext cx="713232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02920" y="347472"/>
            <a:ext cx="1417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B422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ÎN TEMPLATE</a:t>
            </a:r>
            <a:endParaRPr lang="en-US" sz="850" dirty="0"/>
          </a:p>
        </p:txBody>
      </p:sp>
      <p:sp>
        <p:nvSpPr>
          <p:cNvPr id="5" name="Text 2"/>
          <p:cNvSpPr/>
          <p:nvPr/>
        </p:nvSpPr>
        <p:spPr>
          <a:xfrm>
            <a:off x="502920" y="658368"/>
            <a:ext cx="9966960" cy="5303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Cum se folosește acest template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521208" y="1197864"/>
            <a:ext cx="9784080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Primele slide-uri sunt ghid de lucru; restul sunt slide-uri model pentru prezentarea finală.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02920" y="6537960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8503920" y="653796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licență / examen de diplomă</a:t>
            </a:r>
            <a:endParaRPr lang="en-US" sz="750" dirty="0"/>
          </a:p>
        </p:txBody>
      </p:sp>
      <p:sp>
        <p:nvSpPr>
          <p:cNvPr id="10" name="Shape 7"/>
          <p:cNvSpPr/>
          <p:nvPr/>
        </p:nvSpPr>
        <p:spPr>
          <a:xfrm>
            <a:off x="685800" y="1645920"/>
            <a:ext cx="3429000" cy="1234440"/>
          </a:xfrm>
          <a:prstGeom prst="roundRect">
            <a:avLst>
              <a:gd name="adj" fmla="val 8889"/>
            </a:avLst>
          </a:prstGeom>
          <a:solidFill>
            <a:srgbClr val="FBEDEC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685800" y="1645920"/>
            <a:ext cx="91440" cy="1234440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905256" y="1801368"/>
            <a:ext cx="304495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1. Citește regulile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905256" y="2148840"/>
            <a:ext cx="3044952" cy="6400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Parcurge slide-urile marcate „GHID ÎN TEMPLATE” pentru regulile de structură, predare, antiplagiat și evaluare.</a:t>
            </a:r>
            <a:endParaRPr lang="en-US" sz="1070" dirty="0"/>
          </a:p>
        </p:txBody>
      </p:sp>
      <p:sp>
        <p:nvSpPr>
          <p:cNvPr id="14" name="Shape 11"/>
          <p:cNvSpPr/>
          <p:nvPr/>
        </p:nvSpPr>
        <p:spPr>
          <a:xfrm>
            <a:off x="4434840" y="1645920"/>
            <a:ext cx="3429000" cy="1234440"/>
          </a:xfrm>
          <a:prstGeom prst="roundRect">
            <a:avLst>
              <a:gd name="adj" fmla="val 8889"/>
            </a:avLst>
          </a:prstGeom>
          <a:solidFill>
            <a:srgbClr val="EEF0FA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4434840" y="1645920"/>
            <a:ext cx="91440" cy="1234440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4654296" y="1801368"/>
            <a:ext cx="304495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25156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2. Completează modelul</a:t>
            </a:r>
            <a:endParaRPr lang="en-US" sz="1250" dirty="0"/>
          </a:p>
        </p:txBody>
      </p:sp>
      <p:sp>
        <p:nvSpPr>
          <p:cNvPr id="17" name="Text 14"/>
          <p:cNvSpPr/>
          <p:nvPr/>
        </p:nvSpPr>
        <p:spPr>
          <a:xfrm>
            <a:off x="4654296" y="2148840"/>
            <a:ext cx="3044952" cy="6400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Înlocuiește textele dintre paranteze drepte cu informațiile lucrării tale. Păstrează titlurile clare și scurte.</a:t>
            </a:r>
            <a:endParaRPr lang="en-US" sz="1070" dirty="0"/>
          </a:p>
        </p:txBody>
      </p:sp>
      <p:sp>
        <p:nvSpPr>
          <p:cNvPr id="18" name="Shape 15"/>
          <p:cNvSpPr/>
          <p:nvPr/>
        </p:nvSpPr>
        <p:spPr>
          <a:xfrm>
            <a:off x="8183880" y="1645920"/>
            <a:ext cx="3337560" cy="1234440"/>
          </a:xfrm>
          <a:prstGeom prst="roundRect">
            <a:avLst>
              <a:gd name="adj" fmla="val 8889"/>
            </a:avLst>
          </a:prstGeom>
          <a:solidFill>
            <a:srgbClr val="FBEDEC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8183880" y="1645920"/>
            <a:ext cx="91440" cy="1234440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8403336" y="1801368"/>
            <a:ext cx="295351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3. Simplifică pentru 10 minute</a:t>
            </a:r>
            <a:endParaRPr lang="en-US" sz="1250" dirty="0"/>
          </a:p>
        </p:txBody>
      </p:sp>
      <p:sp>
        <p:nvSpPr>
          <p:cNvPr id="21" name="Text 18"/>
          <p:cNvSpPr/>
          <p:nvPr/>
        </p:nvSpPr>
        <p:spPr>
          <a:xfrm>
            <a:off x="8403336" y="2148840"/>
            <a:ext cx="2953512" cy="6400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Alege 10–15 slide-uri de conținut. Evită paragrafele lungi. Arată rezultate, nu doar descrieri.</a:t>
            </a:r>
            <a:endParaRPr lang="en-US" sz="1070" dirty="0"/>
          </a:p>
        </p:txBody>
      </p:sp>
      <p:sp>
        <p:nvSpPr>
          <p:cNvPr id="22" name="Text 19"/>
          <p:cNvSpPr/>
          <p:nvPr/>
        </p:nvSpPr>
        <p:spPr>
          <a:xfrm>
            <a:off x="960120" y="3246120"/>
            <a:ext cx="10378440" cy="1069848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r>
              <a:rPr lang="en-US" sz="140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Păstrează un raport echilibrat: problemă → obiective → metodologie → rezultate → concluzii.</a:t>
            </a:r>
            <a:endParaRPr lang="en-US" sz="1400" dirty="0"/>
          </a:p>
          <a:p>
            <a:r>
              <a:rPr lang="en-US" sz="140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Folosește figuri, scheme, tabele sintetice și grafice lizibile.</a:t>
            </a:r>
            <a:endParaRPr lang="en-US" sz="1400" dirty="0"/>
          </a:p>
          <a:p>
            <a:r>
              <a:rPr lang="en-US" sz="140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Adaugă trimiteri scurte la surse pe slide-uri, iar bibliografia completă în lucrare.</a:t>
            </a:r>
            <a:endParaRPr lang="en-US" sz="1400" dirty="0"/>
          </a:p>
          <a:p>
            <a:r>
              <a:rPr lang="en-US" sz="140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Înainte de susținere, elimină </a:t>
            </a:r>
            <a:r>
              <a:rPr lang="en-US" sz="140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slide-urile instructive.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594360" y="6144768"/>
            <a:ext cx="10972800" cy="21945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700" i="1" dirty="0">
                <a:solidFill>
                  <a:srgbClr val="77777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Bază: Ghidul ARMM pentru redactarea, elaborarea și prezentarea proiectului de diplomă / lucrării de disertație.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/mnt/data/sigla_ARM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777240"/>
            <a:ext cx="2057400" cy="235915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3520440"/>
            <a:ext cx="10332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Vă mulțumesc!</a:t>
            </a:r>
            <a:endParaRPr lang="en-US" sz="4200" dirty="0"/>
          </a:p>
        </p:txBody>
      </p:sp>
      <p:sp>
        <p:nvSpPr>
          <p:cNvPr id="5" name="Text 2"/>
          <p:cNvSpPr/>
          <p:nvPr/>
        </p:nvSpPr>
        <p:spPr>
          <a:xfrm>
            <a:off x="914400" y="4251960"/>
            <a:ext cx="10332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Întrebări?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914400" y="5074920"/>
            <a:ext cx="10332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[Prenume NUME] • [Program de studii] • [Sesiunea]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02920" y="6537960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8503920" y="653796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licență / examen de diplomă</a:t>
            </a:r>
            <a:endParaRPr lang="en-US" sz="7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0312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/mnt/data/sigla_ARM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7080" y="347472"/>
            <a:ext cx="713232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02920" y="347472"/>
            <a:ext cx="1417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B422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ÎN TEMPLATE</a:t>
            </a:r>
            <a:endParaRPr lang="en-US" sz="850" dirty="0"/>
          </a:p>
        </p:txBody>
      </p:sp>
      <p:sp>
        <p:nvSpPr>
          <p:cNvPr id="5" name="Text 2"/>
          <p:cNvSpPr/>
          <p:nvPr/>
        </p:nvSpPr>
        <p:spPr>
          <a:xfrm>
            <a:off x="502920" y="658368"/>
            <a:ext cx="9966960" cy="5303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Surse regulamentare folosite în template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521208" y="1197864"/>
            <a:ext cx="9784080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Verifică mereu calendarul și documentele actualizate publicate de facultate.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02920" y="6537960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8503920" y="653796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licență / examen de diplomă</a:t>
            </a:r>
            <a:endParaRPr lang="en-US" sz="750" dirty="0"/>
          </a:p>
        </p:txBody>
      </p:sp>
      <p:sp>
        <p:nvSpPr>
          <p:cNvPr id="10" name="Shape 7"/>
          <p:cNvSpPr/>
          <p:nvPr/>
        </p:nvSpPr>
        <p:spPr>
          <a:xfrm>
            <a:off x="822960" y="1572768"/>
            <a:ext cx="10561320" cy="594360"/>
          </a:xfrm>
          <a:prstGeom prst="roundRect">
            <a:avLst>
              <a:gd name="adj" fmla="val 9231"/>
            </a:avLst>
          </a:prstGeom>
          <a:solidFill>
            <a:srgbClr val="EEF0FA"/>
          </a:solidFill>
          <a:ln w="12700">
            <a:solidFill>
              <a:srgbClr val="E7E7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1051560" y="1709928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51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ARMM</a:t>
            </a:r>
            <a:endParaRPr lang="en-US" sz="1150" dirty="0"/>
          </a:p>
        </p:txBody>
      </p:sp>
      <p:sp>
        <p:nvSpPr>
          <p:cNvPr id="12" name="Text 9"/>
          <p:cNvSpPr/>
          <p:nvPr/>
        </p:nvSpPr>
        <p:spPr>
          <a:xfrm>
            <a:off x="3611880" y="1682496"/>
            <a:ext cx="7452360" cy="29260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pentru redactarea, elaborarea și prezentarea proiectului de diplomă / lucrării de disertație.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822960" y="2377440"/>
            <a:ext cx="10561320" cy="594360"/>
          </a:xfrm>
          <a:prstGeom prst="roundRect">
            <a:avLst>
              <a:gd name="adj" fmla="val 9231"/>
            </a:avLst>
          </a:prstGeom>
          <a:solidFill>
            <a:srgbClr val="FBEDEC"/>
          </a:solidFill>
          <a:ln w="12700">
            <a:solidFill>
              <a:srgbClr val="E7E7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1051560" y="2514600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B422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Pagina ARMM „Finalizare studii”</a:t>
            </a:r>
            <a:endParaRPr lang="en-US" sz="1150" dirty="0"/>
          </a:p>
        </p:txBody>
      </p:sp>
      <p:sp>
        <p:nvSpPr>
          <p:cNvPr id="15" name="Text 12"/>
          <p:cNvSpPr/>
          <p:nvPr/>
        </p:nvSpPr>
        <p:spPr>
          <a:xfrm>
            <a:off x="3611880" y="2487168"/>
            <a:ext cx="7452360" cy="29260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Etape de predare, fișiere PDF, înscriere în me.utcluj.app și predarea exemplarului tipărit.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822960" y="3182112"/>
            <a:ext cx="10561320" cy="594360"/>
          </a:xfrm>
          <a:prstGeom prst="roundRect">
            <a:avLst>
              <a:gd name="adj" fmla="val 9231"/>
            </a:avLst>
          </a:prstGeom>
          <a:solidFill>
            <a:srgbClr val="EEF0FA"/>
          </a:solidFill>
          <a:ln w="12700">
            <a:solidFill>
              <a:srgbClr val="E7E7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1051560" y="3319272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51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Regulament FARMM</a:t>
            </a:r>
            <a:endParaRPr lang="en-US" sz="1150" dirty="0"/>
          </a:p>
        </p:txBody>
      </p:sp>
      <p:sp>
        <p:nvSpPr>
          <p:cNvPr id="18" name="Text 15"/>
          <p:cNvSpPr/>
          <p:nvPr/>
        </p:nvSpPr>
        <p:spPr>
          <a:xfrm>
            <a:off x="3611880" y="3291840"/>
            <a:ext cx="7452360" cy="29260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Regulament privind organizarea și desfășurarea examenelor de finalizare a studiilor în FARMM, avizat CF 25.03.2026.</a:t>
            </a:r>
            <a:endParaRPr lang="en-US" sz="1050" dirty="0"/>
          </a:p>
        </p:txBody>
      </p:sp>
      <p:sp>
        <p:nvSpPr>
          <p:cNvPr id="19" name="Shape 16"/>
          <p:cNvSpPr/>
          <p:nvPr/>
        </p:nvSpPr>
        <p:spPr>
          <a:xfrm>
            <a:off x="822960" y="3986784"/>
            <a:ext cx="10561320" cy="594360"/>
          </a:xfrm>
          <a:prstGeom prst="roundRect">
            <a:avLst>
              <a:gd name="adj" fmla="val 9231"/>
            </a:avLst>
          </a:prstGeom>
          <a:solidFill>
            <a:srgbClr val="FBEDEC"/>
          </a:solidFill>
          <a:ln w="12700">
            <a:solidFill>
              <a:srgbClr val="E7E7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1051560" y="4123944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B422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Regulament UTCN</a:t>
            </a:r>
            <a:endParaRPr lang="en-US" sz="1150" dirty="0"/>
          </a:p>
        </p:txBody>
      </p:sp>
      <p:sp>
        <p:nvSpPr>
          <p:cNvPr id="21" name="Text 18"/>
          <p:cNvSpPr/>
          <p:nvPr/>
        </p:nvSpPr>
        <p:spPr>
          <a:xfrm>
            <a:off x="3611880" y="4096512"/>
            <a:ext cx="7452360" cy="29260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Regulament privind examenele de absolvire, licență/diplomă și disertație în UTCN, HSU nr. 1996/27.03.2025.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822960" y="4791456"/>
            <a:ext cx="10561320" cy="594360"/>
          </a:xfrm>
          <a:prstGeom prst="roundRect">
            <a:avLst>
              <a:gd name="adj" fmla="val 9231"/>
            </a:avLst>
          </a:prstGeom>
          <a:solidFill>
            <a:srgbClr val="EEF0FA"/>
          </a:solidFill>
          <a:ln w="12700">
            <a:solidFill>
              <a:srgbClr val="E7E7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1051560" y="4928616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51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PO_PD_02</a:t>
            </a:r>
            <a:endParaRPr lang="en-US" sz="1150" dirty="0"/>
          </a:p>
        </p:txBody>
      </p:sp>
      <p:sp>
        <p:nvSpPr>
          <p:cNvPr id="24" name="Text 21"/>
          <p:cNvSpPr/>
          <p:nvPr/>
        </p:nvSpPr>
        <p:spPr>
          <a:xfrm>
            <a:off x="3611880" y="4901184"/>
            <a:ext cx="7452360" cy="292608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Procedură operațională UTCN pentru verificarea anti-plagiat a lucrărilor de finalizare a studiilor universitare de licență și master.</a:t>
            </a:r>
            <a:endParaRPr lang="en-US" sz="105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0312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/mnt/data/sigla_ARM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7080" y="347472"/>
            <a:ext cx="713232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02920" y="347472"/>
            <a:ext cx="1417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B422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ÎN TEMPLATE</a:t>
            </a:r>
            <a:endParaRPr lang="en-US" sz="850" dirty="0"/>
          </a:p>
        </p:txBody>
      </p:sp>
      <p:sp>
        <p:nvSpPr>
          <p:cNvPr id="5" name="Text 2"/>
          <p:cNvSpPr/>
          <p:nvPr/>
        </p:nvSpPr>
        <p:spPr>
          <a:xfrm>
            <a:off x="502920" y="658368"/>
            <a:ext cx="9966960" cy="5303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Checklist final înainte de susținere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521208" y="1197864"/>
            <a:ext cx="9784080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Folosește această pagină ca listă de control; nu este obligatoriu să o prezinți comisiei.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02920" y="6537960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8503920" y="653796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licență / examen de diplomă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914400" y="1691640"/>
            <a:ext cx="4983480" cy="33832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r>
              <a:rPr lang="en-US" sz="128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Titlul coincide în lucrare, fișa de înscriere, prezentare și aplicația online.</a:t>
            </a:r>
            <a:endParaRPr lang="en-US" sz="1280" dirty="0"/>
          </a:p>
          <a:p>
            <a:r>
              <a:rPr lang="en-US" sz="128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Prezentarea are 10–25 slide-uri și este cronometrată sub 10 minute.</a:t>
            </a:r>
            <a:endParaRPr lang="en-US" sz="1280" dirty="0"/>
          </a:p>
          <a:p>
            <a:r>
              <a:rPr lang="en-US" sz="128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Toate figurile/tabelele preluate au sursă indicată.</a:t>
            </a:r>
            <a:endParaRPr lang="en-US" sz="1280" dirty="0"/>
          </a:p>
          <a:p>
            <a:r>
              <a:rPr lang="en-US" sz="128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Rezultatele au unități, legendă și interpretare.</a:t>
            </a:r>
            <a:endParaRPr lang="en-US" sz="1280" dirty="0"/>
          </a:p>
          <a:p>
            <a:r>
              <a:rPr lang="en-US" sz="128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Concluziile răspund direct obiectivelor.</a:t>
            </a:r>
            <a:endParaRPr lang="en-US" sz="1280" dirty="0"/>
          </a:p>
        </p:txBody>
      </p:sp>
      <p:sp>
        <p:nvSpPr>
          <p:cNvPr id="11" name="Text 8"/>
          <p:cNvSpPr/>
          <p:nvPr/>
        </p:nvSpPr>
        <p:spPr>
          <a:xfrm>
            <a:off x="6400800" y="1691640"/>
            <a:ext cx="4800600" cy="33832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r>
              <a:rPr lang="en-US" sz="128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Lucrarea a fost depusă pentru verificarea anti-plagiat.</a:t>
            </a:r>
            <a:endParaRPr lang="en-US" sz="1280" dirty="0"/>
          </a:p>
          <a:p>
            <a:r>
              <a:rPr lang="en-US" sz="128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Există avizul coordonatorului / raportul necesar.</a:t>
            </a:r>
            <a:endParaRPr lang="en-US" sz="1280" dirty="0"/>
          </a:p>
          <a:p>
            <a:r>
              <a:rPr lang="en-US" sz="128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Fișierele PDF sunt denumite conform instrucțiunilor facultății.</a:t>
            </a:r>
            <a:endParaRPr lang="en-US" sz="1280" dirty="0"/>
          </a:p>
          <a:p>
            <a:r>
              <a:rPr lang="en-US" sz="128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Prezentarea a fost testată pe alt calculator/proiector.</a:t>
            </a:r>
            <a:endParaRPr lang="en-US" sz="1280" dirty="0"/>
          </a:p>
          <a:p>
            <a:r>
              <a:rPr lang="en-US" sz="128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Există backup: PPTX + PDF + fișiere demonstrație.</a:t>
            </a:r>
            <a:endParaRPr lang="en-US" sz="1280" dirty="0"/>
          </a:p>
        </p:txBody>
      </p:sp>
      <p:sp>
        <p:nvSpPr>
          <p:cNvPr id="12" name="Shape 9"/>
          <p:cNvSpPr/>
          <p:nvPr/>
        </p:nvSpPr>
        <p:spPr>
          <a:xfrm>
            <a:off x="914400" y="5257800"/>
            <a:ext cx="10241280" cy="658368"/>
          </a:xfrm>
          <a:prstGeom prst="roundRect">
            <a:avLst>
              <a:gd name="adj" fmla="val 16667"/>
            </a:avLst>
          </a:prstGeom>
          <a:solidFill>
            <a:srgbClr val="FBEDEC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914400" y="5257800"/>
            <a:ext cx="91440" cy="658368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1133856" y="5413248"/>
            <a:ext cx="985723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Ultimul test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1133856" y="5760720"/>
            <a:ext cx="9857232" cy="64008"/>
          </a:xfrm>
          <a:prstGeom prst="rect">
            <a:avLst/>
          </a:prstGeom>
          <a:noFill/>
          <a:ln/>
        </p:spPr>
        <p:txBody>
          <a:bodyPr wrap="square" rtlCol="0" anchor="t">
            <a:normAutofit fontScale="25000" lnSpcReduction="20000"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Poți explica în 60 de secunde: problema, soluția, contribuția proprie și rezultatul principal?</a:t>
            </a:r>
            <a:endParaRPr lang="en-US" sz="107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0312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/mnt/data/sigla_ARM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7080" y="347472"/>
            <a:ext cx="713232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02920" y="347472"/>
            <a:ext cx="1417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B422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ÎN TEMPLATE</a:t>
            </a:r>
            <a:endParaRPr lang="en-US" sz="850" dirty="0"/>
          </a:p>
        </p:txBody>
      </p:sp>
      <p:sp>
        <p:nvSpPr>
          <p:cNvPr id="5" name="Text 2"/>
          <p:cNvSpPr/>
          <p:nvPr/>
        </p:nvSpPr>
        <p:spPr>
          <a:xfrm>
            <a:off x="502920" y="658368"/>
            <a:ext cx="9966960" cy="5303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Reguli esențiale din ghid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521208" y="1197864"/>
            <a:ext cx="9784080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Pentru proiectul de diplomă – ciclul I, licență.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02920" y="6537960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8503920" y="653796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licență / examen de diplomă</a:t>
            </a:r>
            <a:endParaRPr lang="en-US" sz="750" dirty="0"/>
          </a:p>
        </p:txBody>
      </p:sp>
      <p:sp>
        <p:nvSpPr>
          <p:cNvPr id="10" name="Shape 7"/>
          <p:cNvSpPr/>
          <p:nvPr/>
        </p:nvSpPr>
        <p:spPr>
          <a:xfrm>
            <a:off x="685800" y="1627632"/>
            <a:ext cx="3337560" cy="1234440"/>
          </a:xfrm>
          <a:prstGeom prst="roundRect">
            <a:avLst>
              <a:gd name="adj" fmla="val 8889"/>
            </a:avLst>
          </a:prstGeom>
          <a:solidFill>
            <a:srgbClr val="FBEDEC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685800" y="1627632"/>
            <a:ext cx="91440" cy="1234440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905256" y="1783080"/>
            <a:ext cx="295351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Durată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905256" y="2130552"/>
            <a:ext cx="2953512" cy="6400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Prezentarea trebuie construită pentru max. 10 minute. Repetă cronometrat înainte de susținere.</a:t>
            </a:r>
            <a:endParaRPr lang="en-US" sz="1070" dirty="0"/>
          </a:p>
        </p:txBody>
      </p:sp>
      <p:sp>
        <p:nvSpPr>
          <p:cNvPr id="14" name="Shape 11"/>
          <p:cNvSpPr/>
          <p:nvPr/>
        </p:nvSpPr>
        <p:spPr>
          <a:xfrm>
            <a:off x="4434840" y="1627632"/>
            <a:ext cx="3337560" cy="1234440"/>
          </a:xfrm>
          <a:prstGeom prst="roundRect">
            <a:avLst>
              <a:gd name="adj" fmla="val 8889"/>
            </a:avLst>
          </a:prstGeom>
          <a:solidFill>
            <a:srgbClr val="EEF0FA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4434840" y="1627632"/>
            <a:ext cx="91440" cy="1234440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4654296" y="1783080"/>
            <a:ext cx="295351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25156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Număr de slide-uri</a:t>
            </a:r>
            <a:endParaRPr lang="en-US" sz="1250" dirty="0"/>
          </a:p>
        </p:txBody>
      </p:sp>
      <p:sp>
        <p:nvSpPr>
          <p:cNvPr id="17" name="Text 14"/>
          <p:cNvSpPr/>
          <p:nvPr/>
        </p:nvSpPr>
        <p:spPr>
          <a:xfrm>
            <a:off x="4654296" y="2130552"/>
            <a:ext cx="2953512" cy="6400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Recomandare</a:t>
            </a:r>
            <a:r>
              <a:rPr lang="en-US" sz="107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: 1</a:t>
            </a:r>
            <a:r>
              <a:rPr lang="ro-RO" sz="107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r>
              <a:rPr lang="en-US" sz="107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–25 </a:t>
            </a: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diapozitive. Pentru 10 minute, de </a:t>
            </a:r>
            <a:r>
              <a:rPr lang="en-US" sz="107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obicei 15 </a:t>
            </a: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slide-uri sunt </a:t>
            </a:r>
            <a:r>
              <a:rPr lang="en-US" sz="107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suficiente.</a:t>
            </a:r>
            <a:endParaRPr lang="en-US" sz="1070" dirty="0"/>
          </a:p>
        </p:txBody>
      </p:sp>
      <p:sp>
        <p:nvSpPr>
          <p:cNvPr id="18" name="Shape 15"/>
          <p:cNvSpPr/>
          <p:nvPr/>
        </p:nvSpPr>
        <p:spPr>
          <a:xfrm>
            <a:off x="8183880" y="1627632"/>
            <a:ext cx="3337560" cy="1234440"/>
          </a:xfrm>
          <a:prstGeom prst="roundRect">
            <a:avLst>
              <a:gd name="adj" fmla="val 8889"/>
            </a:avLst>
          </a:prstGeom>
          <a:solidFill>
            <a:srgbClr val="FBEDEC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8183880" y="1627632"/>
            <a:ext cx="91440" cy="1234440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8403336" y="1783080"/>
            <a:ext cx="295351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Structură minimă</a:t>
            </a:r>
            <a:endParaRPr lang="en-US" sz="1250" dirty="0"/>
          </a:p>
        </p:txBody>
      </p:sp>
      <p:sp>
        <p:nvSpPr>
          <p:cNvPr id="21" name="Text 18"/>
          <p:cNvSpPr/>
          <p:nvPr/>
        </p:nvSpPr>
        <p:spPr>
          <a:xfrm>
            <a:off x="8403336" y="2130552"/>
            <a:ext cx="2953512" cy="6400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titlu, cuprins</a:t>
            </a:r>
            <a:r>
              <a:rPr lang="en-US" sz="107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, </a:t>
            </a:r>
            <a:r>
              <a:rPr lang="ro-RO" sz="107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8</a:t>
            </a:r>
            <a:r>
              <a:rPr lang="en-US" sz="107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–15 </a:t>
            </a: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slide-uri de conținut, 1–2 slide-uri pentru concluzii.</a:t>
            </a:r>
            <a:endParaRPr lang="en-US" sz="1070" dirty="0"/>
          </a:p>
        </p:txBody>
      </p:sp>
      <p:sp>
        <p:nvSpPr>
          <p:cNvPr id="22" name="Text 19"/>
          <p:cNvSpPr/>
          <p:nvPr/>
        </p:nvSpPr>
        <p:spPr>
          <a:xfrm>
            <a:off x="822960" y="32461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Ce urmărește comisia</a:t>
            </a:r>
            <a:endParaRPr lang="en-US" sz="1800" dirty="0"/>
          </a:p>
        </p:txBody>
      </p:sp>
      <p:sp>
        <p:nvSpPr>
          <p:cNvPr id="23" name="Text 20"/>
          <p:cNvSpPr/>
          <p:nvPr/>
        </p:nvSpPr>
        <p:spPr>
          <a:xfrm>
            <a:off x="990600" y="3703320"/>
            <a:ext cx="4754880" cy="1124712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r>
              <a:rPr lang="en-US" sz="135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claritatea problemei și a obiectivelor</a:t>
            </a:r>
            <a:endParaRPr lang="en-US" sz="1350" dirty="0"/>
          </a:p>
          <a:p>
            <a:r>
              <a:rPr lang="en-US" sz="135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metodologia și justificarea alegerilor tehnice</a:t>
            </a:r>
            <a:endParaRPr lang="en-US" sz="1350" dirty="0"/>
          </a:p>
          <a:p>
            <a:r>
              <a:rPr lang="en-US" sz="135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rezultatele obținute și interpretarea lor</a:t>
            </a:r>
            <a:endParaRPr lang="en-US" sz="1350" dirty="0"/>
          </a:p>
          <a:p>
            <a:r>
              <a:rPr lang="en-US" sz="135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contribuția proprie și maturitatea răspunsurilor la întrebări</a:t>
            </a:r>
            <a:endParaRPr lang="en-US" sz="1350" dirty="0"/>
          </a:p>
        </p:txBody>
      </p:sp>
      <p:sp>
        <p:nvSpPr>
          <p:cNvPr id="24" name="Text 21"/>
          <p:cNvSpPr/>
          <p:nvPr/>
        </p:nvSpPr>
        <p:spPr>
          <a:xfrm>
            <a:off x="6355080" y="32461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Reguli vizuale</a:t>
            </a:r>
            <a:endParaRPr lang="en-US" sz="1800" dirty="0"/>
          </a:p>
        </p:txBody>
      </p:sp>
      <p:sp>
        <p:nvSpPr>
          <p:cNvPr id="25" name="Text 22"/>
          <p:cNvSpPr/>
          <p:nvPr/>
        </p:nvSpPr>
        <p:spPr>
          <a:xfrm>
            <a:off x="6446520" y="3703320"/>
            <a:ext cx="4754880" cy="173736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r>
              <a:rPr lang="en-US" sz="135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maxim 5–6 idei scurte pe slide</a:t>
            </a:r>
            <a:endParaRPr lang="en-US" sz="1350" dirty="0"/>
          </a:p>
          <a:p>
            <a:r>
              <a:rPr lang="en-US" sz="135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font minim 20 pt pentru text în sală</a:t>
            </a:r>
            <a:endParaRPr lang="en-US" sz="1350" dirty="0"/>
          </a:p>
          <a:p>
            <a:r>
              <a:rPr lang="en-US" sz="135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 figură/grafic trebuie să aibă mesaj clar</a:t>
            </a:r>
            <a:endParaRPr lang="en-US" sz="1350" dirty="0"/>
          </a:p>
          <a:p>
            <a:r>
              <a:rPr lang="en-US" sz="135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 citi slide-urile; explică deciziile și rezultatele</a:t>
            </a:r>
            <a:endParaRPr lang="en-US" sz="1350" dirty="0"/>
          </a:p>
        </p:txBody>
      </p:sp>
      <p:sp>
        <p:nvSpPr>
          <p:cNvPr id="26" name="Text 23"/>
          <p:cNvSpPr/>
          <p:nvPr/>
        </p:nvSpPr>
        <p:spPr>
          <a:xfrm>
            <a:off x="594360" y="6144768"/>
            <a:ext cx="10972800" cy="21945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700" i="1" dirty="0">
                <a:solidFill>
                  <a:srgbClr val="77777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Bază: Ghid ARMM, secțiunea „Reguli de prezentare”.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0312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/mnt/data/sigla_ARM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7080" y="347472"/>
            <a:ext cx="713232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02920" y="347472"/>
            <a:ext cx="1417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B422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ÎN TEMPLATE</a:t>
            </a:r>
            <a:endParaRPr lang="en-US" sz="850" dirty="0"/>
          </a:p>
        </p:txBody>
      </p:sp>
      <p:sp>
        <p:nvSpPr>
          <p:cNvPr id="5" name="Text 2"/>
          <p:cNvSpPr/>
          <p:nvPr/>
        </p:nvSpPr>
        <p:spPr>
          <a:xfrm>
            <a:off x="502920" y="658368"/>
            <a:ext cx="9966960" cy="5303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Pași administrativi și fișiere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521208" y="1197864"/>
            <a:ext cx="9784080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Rezumat operațional pentru pregătirea dosarului electronic și tipărit.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02920" y="6537960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8503920" y="653796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licență / examen de diplomă</a:t>
            </a:r>
            <a:endParaRPr lang="en-US" sz="750" dirty="0"/>
          </a:p>
        </p:txBody>
      </p:sp>
      <p:sp>
        <p:nvSpPr>
          <p:cNvPr id="10" name="Shape 7"/>
          <p:cNvSpPr/>
          <p:nvPr/>
        </p:nvSpPr>
        <p:spPr>
          <a:xfrm>
            <a:off x="685800" y="1481328"/>
            <a:ext cx="1417320" cy="292608"/>
          </a:xfrm>
          <a:prstGeom prst="roundRect">
            <a:avLst>
              <a:gd name="adj" fmla="val 25000"/>
            </a:avLst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795528" y="1545336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6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ÎNAINTE</a:t>
            </a:r>
            <a:endParaRPr lang="en-US" sz="760" dirty="0"/>
          </a:p>
        </p:txBody>
      </p:sp>
      <p:sp>
        <p:nvSpPr>
          <p:cNvPr id="12" name="Text 9"/>
          <p:cNvSpPr/>
          <p:nvPr/>
        </p:nvSpPr>
        <p:spPr>
          <a:xfrm>
            <a:off x="868680" y="1874520"/>
            <a:ext cx="5212080" cy="329184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342900" indent="-342900">
              <a:buSzPct val="100000"/>
              <a:buFont typeface="+mj-lt"/>
              <a:buAutoNum type="arabicPeriod"/>
            </a:pPr>
            <a:r>
              <a:rPr lang="en-US" sz="124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Încărcarea documentelor electronice în clasa Teams / platforma indicată de facultate, conform calendarului.</a:t>
            </a:r>
            <a:endParaRPr lang="en-US" sz="124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124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Verificarea originalității lucrării prin procedura anti-plagiat.</a:t>
            </a:r>
            <a:endParaRPr lang="en-US" sz="124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124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Înscrierea în aplicația me.utcluj.app, cu titlul în română, titlul în engleză și coordonatorul științific.</a:t>
            </a:r>
            <a:endParaRPr lang="en-US" sz="1240" dirty="0"/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124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Predarea lucrării tipărite la comisie în ziua susținerii, împreună cu declarația de conformitate.</a:t>
            </a:r>
            <a:endParaRPr lang="en-US" sz="1240" dirty="0"/>
          </a:p>
        </p:txBody>
      </p:sp>
      <p:sp>
        <p:nvSpPr>
          <p:cNvPr id="13" name="Shape 10"/>
          <p:cNvSpPr/>
          <p:nvPr/>
        </p:nvSpPr>
        <p:spPr>
          <a:xfrm>
            <a:off x="6446520" y="1481328"/>
            <a:ext cx="1417320" cy="292608"/>
          </a:xfrm>
          <a:prstGeom prst="roundRect">
            <a:avLst>
              <a:gd name="adj" fmla="val 25000"/>
            </a:avLst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6556248" y="1545336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6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FIȘIERE PDF</a:t>
            </a:r>
            <a:endParaRPr lang="en-US" sz="760" dirty="0"/>
          </a:p>
        </p:txBody>
      </p:sp>
      <p:sp>
        <p:nvSpPr>
          <p:cNvPr id="15" name="Shape 12"/>
          <p:cNvSpPr/>
          <p:nvPr/>
        </p:nvSpPr>
        <p:spPr>
          <a:xfrm>
            <a:off x="6400800" y="1847088"/>
            <a:ext cx="5074920" cy="685800"/>
          </a:xfrm>
          <a:prstGeom prst="roundRect">
            <a:avLst>
              <a:gd name="adj" fmla="val 16000"/>
            </a:avLst>
          </a:prstGeom>
          <a:solidFill>
            <a:srgbClr val="F5F6FA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6400800" y="1847088"/>
            <a:ext cx="91440" cy="685800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6620256" y="2002536"/>
            <a:ext cx="469087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25156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1. Fișa de înscriere</a:t>
            </a:r>
            <a:endParaRPr lang="en-US" sz="1250" dirty="0"/>
          </a:p>
        </p:txBody>
      </p:sp>
      <p:sp>
        <p:nvSpPr>
          <p:cNvPr id="18" name="Text 15"/>
          <p:cNvSpPr/>
          <p:nvPr/>
        </p:nvSpPr>
        <p:spPr>
          <a:xfrm>
            <a:off x="6620256" y="2350008"/>
            <a:ext cx="4690872" cy="91440"/>
          </a:xfrm>
          <a:prstGeom prst="rect">
            <a:avLst/>
          </a:prstGeom>
          <a:noFill/>
          <a:ln/>
        </p:spPr>
        <p:txBody>
          <a:bodyPr wrap="square" rtlCol="0" anchor="t">
            <a:normAutofit fontScale="25000" lnSpcReduction="20000"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Nume Prenume_Fisa de inscriere.pdf</a:t>
            </a:r>
            <a:endParaRPr lang="en-US" sz="1070" dirty="0"/>
          </a:p>
        </p:txBody>
      </p:sp>
      <p:sp>
        <p:nvSpPr>
          <p:cNvPr id="19" name="Shape 16"/>
          <p:cNvSpPr/>
          <p:nvPr/>
        </p:nvSpPr>
        <p:spPr>
          <a:xfrm>
            <a:off x="6400800" y="2670048"/>
            <a:ext cx="5074920" cy="786384"/>
          </a:xfrm>
          <a:prstGeom prst="roundRect">
            <a:avLst>
              <a:gd name="adj" fmla="val 13953"/>
            </a:avLst>
          </a:prstGeom>
          <a:solidFill>
            <a:srgbClr val="F5F6FA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7"/>
          <p:cNvSpPr/>
          <p:nvPr/>
        </p:nvSpPr>
        <p:spPr>
          <a:xfrm>
            <a:off x="6400800" y="2670048"/>
            <a:ext cx="91440" cy="786384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6620256" y="2825496"/>
            <a:ext cx="469087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2. Anexa A</a:t>
            </a:r>
            <a:endParaRPr lang="en-US" sz="1250" dirty="0"/>
          </a:p>
        </p:txBody>
      </p:sp>
      <p:sp>
        <p:nvSpPr>
          <p:cNvPr id="22" name="Text 19"/>
          <p:cNvSpPr/>
          <p:nvPr/>
        </p:nvSpPr>
        <p:spPr>
          <a:xfrm>
            <a:off x="6620256" y="3172968"/>
            <a:ext cx="4690872" cy="192024"/>
          </a:xfrm>
          <a:prstGeom prst="rect">
            <a:avLst/>
          </a:prstGeom>
          <a:noFill/>
          <a:ln/>
        </p:spPr>
        <p:txBody>
          <a:bodyPr wrap="square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Nume_Prenume_Anexa_A.pdf – Anexele 1–6 într-un singur fișier</a:t>
            </a:r>
            <a:endParaRPr lang="en-US" sz="1070" dirty="0"/>
          </a:p>
        </p:txBody>
      </p:sp>
      <p:sp>
        <p:nvSpPr>
          <p:cNvPr id="23" name="Shape 20"/>
          <p:cNvSpPr/>
          <p:nvPr/>
        </p:nvSpPr>
        <p:spPr>
          <a:xfrm>
            <a:off x="6400800" y="3593592"/>
            <a:ext cx="5074920" cy="786384"/>
          </a:xfrm>
          <a:prstGeom prst="roundRect">
            <a:avLst>
              <a:gd name="adj" fmla="val 13953"/>
            </a:avLst>
          </a:prstGeom>
          <a:solidFill>
            <a:srgbClr val="F5F6FA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1"/>
          <p:cNvSpPr/>
          <p:nvPr/>
        </p:nvSpPr>
        <p:spPr>
          <a:xfrm>
            <a:off x="6400800" y="3593592"/>
            <a:ext cx="91440" cy="786384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6620256" y="3749040"/>
            <a:ext cx="469087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25156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3. Lucrarea</a:t>
            </a:r>
            <a:endParaRPr lang="en-US" sz="1250" dirty="0"/>
          </a:p>
        </p:txBody>
      </p:sp>
      <p:sp>
        <p:nvSpPr>
          <p:cNvPr id="26" name="Text 23"/>
          <p:cNvSpPr/>
          <p:nvPr/>
        </p:nvSpPr>
        <p:spPr>
          <a:xfrm>
            <a:off x="6620256" y="4096512"/>
            <a:ext cx="4690872" cy="192024"/>
          </a:xfrm>
          <a:prstGeom prst="rect">
            <a:avLst/>
          </a:prstGeom>
          <a:noFill/>
          <a:ln/>
        </p:spPr>
        <p:txBody>
          <a:bodyPr wrap="square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Nume_Prenume_Lucrare.pdf – proiectul de diplomă, rezumat, bibliografie, fără anexe tehnice</a:t>
            </a:r>
            <a:endParaRPr lang="en-US" sz="1070" dirty="0"/>
          </a:p>
        </p:txBody>
      </p:sp>
      <p:sp>
        <p:nvSpPr>
          <p:cNvPr id="27" name="Shape 24"/>
          <p:cNvSpPr/>
          <p:nvPr/>
        </p:nvSpPr>
        <p:spPr>
          <a:xfrm>
            <a:off x="6400800" y="4517136"/>
            <a:ext cx="5074920" cy="786384"/>
          </a:xfrm>
          <a:prstGeom prst="roundRect">
            <a:avLst>
              <a:gd name="adj" fmla="val 13953"/>
            </a:avLst>
          </a:prstGeom>
          <a:solidFill>
            <a:srgbClr val="F5F6FA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5"/>
          <p:cNvSpPr/>
          <p:nvPr/>
        </p:nvSpPr>
        <p:spPr>
          <a:xfrm>
            <a:off x="6400800" y="4517136"/>
            <a:ext cx="91440" cy="786384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6620256" y="4672584"/>
            <a:ext cx="469087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4. Anexa B</a:t>
            </a:r>
            <a:endParaRPr lang="en-US" sz="1250" dirty="0"/>
          </a:p>
        </p:txBody>
      </p:sp>
      <p:sp>
        <p:nvSpPr>
          <p:cNvPr id="30" name="Text 27"/>
          <p:cNvSpPr/>
          <p:nvPr/>
        </p:nvSpPr>
        <p:spPr>
          <a:xfrm>
            <a:off x="6620256" y="5020056"/>
            <a:ext cx="4690872" cy="192024"/>
          </a:xfrm>
          <a:prstGeom prst="rect">
            <a:avLst/>
          </a:prstGeom>
          <a:noFill/>
          <a:ln/>
        </p:spPr>
        <p:txBody>
          <a:bodyPr wrap="square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Nume_Prenume_Anexa_B.pdf – anexele tehnice/profesionale ale lucrării</a:t>
            </a:r>
            <a:endParaRPr lang="en-US" sz="1070" dirty="0"/>
          </a:p>
        </p:txBody>
      </p:sp>
      <p:sp>
        <p:nvSpPr>
          <p:cNvPr id="31" name="Text 28"/>
          <p:cNvSpPr/>
          <p:nvPr/>
        </p:nvSpPr>
        <p:spPr>
          <a:xfrm>
            <a:off x="594360" y="6144768"/>
            <a:ext cx="10972800" cy="21945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700" i="1" dirty="0">
                <a:solidFill>
                  <a:srgbClr val="77777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Bază: pagina ARMM „Finalizare studii”, secțiunea „Etape pentru susținerea Examenului de finalizare studii”.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0312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/mnt/data/sigla_ARM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7080" y="347472"/>
            <a:ext cx="713232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02920" y="347472"/>
            <a:ext cx="1417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B422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ÎN TEMPLATE</a:t>
            </a:r>
            <a:endParaRPr lang="en-US" sz="850" dirty="0"/>
          </a:p>
        </p:txBody>
      </p:sp>
      <p:sp>
        <p:nvSpPr>
          <p:cNvPr id="5" name="Text 2"/>
          <p:cNvSpPr/>
          <p:nvPr/>
        </p:nvSpPr>
        <p:spPr>
          <a:xfrm>
            <a:off x="502920" y="658368"/>
            <a:ext cx="9966960" cy="5303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Regulament, evaluare și ECTS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521208" y="1197864"/>
            <a:ext cx="9784080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Licență: examen de diplomă, probe, promovare și puncte credit.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02920" y="6537960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8503920" y="653796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licență / examen de diplomă</a:t>
            </a:r>
            <a:endParaRPr lang="en-US" sz="750" dirty="0"/>
          </a:p>
        </p:txBody>
      </p:sp>
      <p:sp>
        <p:nvSpPr>
          <p:cNvPr id="10" name="Shape 7"/>
          <p:cNvSpPr/>
          <p:nvPr/>
        </p:nvSpPr>
        <p:spPr>
          <a:xfrm>
            <a:off x="685800" y="1600200"/>
            <a:ext cx="5303520" cy="1508760"/>
          </a:xfrm>
          <a:prstGeom prst="roundRect">
            <a:avLst>
              <a:gd name="adj" fmla="val 7273"/>
            </a:avLst>
          </a:prstGeom>
          <a:solidFill>
            <a:srgbClr val="EEF0FA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685800" y="1600200"/>
            <a:ext cx="91440" cy="1508760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905256" y="1755648"/>
            <a:ext cx="491947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25156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Examen de diplomă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905256" y="2103120"/>
            <a:ext cx="4919472" cy="91440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Conform regulamentului FARMM, examenul de diplomă are două probe: evaluarea cunoștințelor fundamentale și de specialitate + prezentarea și susținerea publică a proiectului de diplomă.</a:t>
            </a:r>
            <a:endParaRPr lang="en-US" sz="1070" dirty="0"/>
          </a:p>
        </p:txBody>
      </p:sp>
      <p:sp>
        <p:nvSpPr>
          <p:cNvPr id="14" name="Shape 11"/>
          <p:cNvSpPr/>
          <p:nvPr/>
        </p:nvSpPr>
        <p:spPr>
          <a:xfrm>
            <a:off x="6355080" y="1600200"/>
            <a:ext cx="5166360" cy="1508760"/>
          </a:xfrm>
          <a:prstGeom prst="roundRect">
            <a:avLst>
              <a:gd name="adj" fmla="val 7273"/>
            </a:avLst>
          </a:prstGeom>
          <a:solidFill>
            <a:srgbClr val="FBEDEC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6355080" y="1600200"/>
            <a:ext cx="91440" cy="1508760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6574536" y="1755648"/>
            <a:ext cx="478231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Promovare</a:t>
            </a:r>
            <a:endParaRPr lang="en-US" sz="1250" dirty="0"/>
          </a:p>
        </p:txBody>
      </p:sp>
      <p:sp>
        <p:nvSpPr>
          <p:cNvPr id="17" name="Text 14"/>
          <p:cNvSpPr/>
          <p:nvPr/>
        </p:nvSpPr>
        <p:spPr>
          <a:xfrm>
            <a:off x="6574536" y="2103120"/>
            <a:ext cx="4782312" cy="91440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Media de promovare a examenului de diplomă este minimum 6,00; nota de promovare pentru fiecare probă este minimum 5,00.</a:t>
            </a:r>
            <a:endParaRPr lang="en-US" sz="1070" dirty="0"/>
          </a:p>
        </p:txBody>
      </p:sp>
      <p:sp>
        <p:nvSpPr>
          <p:cNvPr id="18" name="Shape 15"/>
          <p:cNvSpPr/>
          <p:nvPr/>
        </p:nvSpPr>
        <p:spPr>
          <a:xfrm>
            <a:off x="685800" y="3429000"/>
            <a:ext cx="3429000" cy="1143000"/>
          </a:xfrm>
          <a:prstGeom prst="roundRect">
            <a:avLst>
              <a:gd name="adj" fmla="val 9600"/>
            </a:avLst>
          </a:prstGeom>
          <a:solidFill>
            <a:srgbClr val="F5F6FA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685800" y="3429000"/>
            <a:ext cx="91440" cy="1143000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905256" y="3584448"/>
            <a:ext cx="304495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Credite ECTS</a:t>
            </a:r>
            <a:endParaRPr lang="en-US" sz="1250" dirty="0"/>
          </a:p>
        </p:txBody>
      </p:sp>
      <p:sp>
        <p:nvSpPr>
          <p:cNvPr id="21" name="Text 18"/>
          <p:cNvSpPr/>
          <p:nvPr/>
        </p:nvSpPr>
        <p:spPr>
          <a:xfrm>
            <a:off x="905256" y="3931920"/>
            <a:ext cx="3044952" cy="54864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Pentru elaborarea și promovarea examenului de licență/diplomă se acordă 10 puncte credit.</a:t>
            </a:r>
            <a:endParaRPr lang="en-US" sz="1070" dirty="0"/>
          </a:p>
        </p:txBody>
      </p:sp>
      <p:sp>
        <p:nvSpPr>
          <p:cNvPr id="22" name="Shape 19"/>
          <p:cNvSpPr/>
          <p:nvPr/>
        </p:nvSpPr>
        <p:spPr>
          <a:xfrm>
            <a:off x="4434840" y="3429000"/>
            <a:ext cx="3429000" cy="1143000"/>
          </a:xfrm>
          <a:prstGeom prst="roundRect">
            <a:avLst>
              <a:gd name="adj" fmla="val 9600"/>
            </a:avLst>
          </a:prstGeom>
          <a:solidFill>
            <a:srgbClr val="F5F6FA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4434840" y="3429000"/>
            <a:ext cx="91440" cy="1143000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4654296" y="3584448"/>
            <a:ext cx="304495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25156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Eligibilitate</a:t>
            </a:r>
            <a:endParaRPr lang="en-US" sz="1250" dirty="0"/>
          </a:p>
        </p:txBody>
      </p:sp>
      <p:sp>
        <p:nvSpPr>
          <p:cNvPr id="25" name="Text 22"/>
          <p:cNvSpPr/>
          <p:nvPr/>
        </p:nvSpPr>
        <p:spPr>
          <a:xfrm>
            <a:off x="4654296" y="3931920"/>
            <a:ext cx="3044952" cy="548640"/>
          </a:xfrm>
          <a:prstGeom prst="rect">
            <a:avLst/>
          </a:prstGeom>
          <a:noFill/>
          <a:ln/>
        </p:spPr>
        <p:txBody>
          <a:bodyPr wrap="square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 pot prezenta candidații care au promovat activitățile obligatorii din planul de învățământ și nu au datorii financiare/materiale.</a:t>
            </a:r>
            <a:endParaRPr lang="en-US" sz="1070" dirty="0"/>
          </a:p>
        </p:txBody>
      </p:sp>
      <p:sp>
        <p:nvSpPr>
          <p:cNvPr id="26" name="Shape 23"/>
          <p:cNvSpPr/>
          <p:nvPr/>
        </p:nvSpPr>
        <p:spPr>
          <a:xfrm>
            <a:off x="8183880" y="3429000"/>
            <a:ext cx="3337560" cy="1143000"/>
          </a:xfrm>
          <a:prstGeom prst="roundRect">
            <a:avLst>
              <a:gd name="adj" fmla="val 9600"/>
            </a:avLst>
          </a:prstGeom>
          <a:solidFill>
            <a:srgbClr val="F5F6FA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4"/>
          <p:cNvSpPr/>
          <p:nvPr/>
        </p:nvSpPr>
        <p:spPr>
          <a:xfrm>
            <a:off x="8183880" y="3429000"/>
            <a:ext cx="91440" cy="1143000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8403336" y="3584448"/>
            <a:ext cx="295351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Rezultate</a:t>
            </a:r>
            <a:endParaRPr lang="en-US" sz="1250" dirty="0"/>
          </a:p>
        </p:txBody>
      </p:sp>
      <p:sp>
        <p:nvSpPr>
          <p:cNvPr id="29" name="Text 26"/>
          <p:cNvSpPr/>
          <p:nvPr/>
        </p:nvSpPr>
        <p:spPr>
          <a:xfrm>
            <a:off x="8403336" y="3931920"/>
            <a:ext cx="2953512" cy="54864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Rezultatele se comunică prin afișare în termen de cel mult 48 de ore de la susținere.</a:t>
            </a:r>
            <a:endParaRPr lang="en-US" sz="1070" dirty="0"/>
          </a:p>
        </p:txBody>
      </p:sp>
      <p:sp>
        <p:nvSpPr>
          <p:cNvPr id="30" name="Text 27"/>
          <p:cNvSpPr/>
          <p:nvPr/>
        </p:nvSpPr>
        <p:spPr>
          <a:xfrm>
            <a:off x="594360" y="6144768"/>
            <a:ext cx="10972800" cy="21945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700" i="1" dirty="0">
                <a:solidFill>
                  <a:srgbClr val="77777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Bază: Regulamentul FARMM de finalizare a studiilor 2025–2026 și Regulamentul UTCN privind examenele de finalizare.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0312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/mnt/data/sigla_ARM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7080" y="347472"/>
            <a:ext cx="713232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02920" y="347472"/>
            <a:ext cx="1417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B422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ÎN TEMPLATE</a:t>
            </a:r>
            <a:endParaRPr lang="en-US" sz="850" dirty="0"/>
          </a:p>
        </p:txBody>
      </p:sp>
      <p:sp>
        <p:nvSpPr>
          <p:cNvPr id="5" name="Text 2"/>
          <p:cNvSpPr/>
          <p:nvPr/>
        </p:nvSpPr>
        <p:spPr>
          <a:xfrm>
            <a:off x="502920" y="658368"/>
            <a:ext cx="9966960" cy="5303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Verificarea anti-plagiat: ce trebuie reținut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521208" y="1197864"/>
            <a:ext cx="9784080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Include în prezentare un comportament academic corect: surse clare, contribuție proprie, rezultate verificabile.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02920" y="6537960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8503920" y="653796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licență / examen de diplomă</a:t>
            </a:r>
            <a:endParaRPr lang="en-US" sz="750" dirty="0"/>
          </a:p>
        </p:txBody>
      </p:sp>
      <p:sp>
        <p:nvSpPr>
          <p:cNvPr id="10" name="Shape 7"/>
          <p:cNvSpPr/>
          <p:nvPr/>
        </p:nvSpPr>
        <p:spPr>
          <a:xfrm>
            <a:off x="685800" y="1600200"/>
            <a:ext cx="3429000" cy="1143000"/>
          </a:xfrm>
          <a:prstGeom prst="roundRect">
            <a:avLst>
              <a:gd name="adj" fmla="val 9600"/>
            </a:avLst>
          </a:prstGeom>
          <a:solidFill>
            <a:srgbClr val="FBEDEC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685800" y="1600200"/>
            <a:ext cx="91440" cy="1143000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905256" y="1755648"/>
            <a:ext cx="304495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Condiție de participare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905256" y="2103120"/>
            <a:ext cx="3044952" cy="54864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 pot prezenta la examen doar candidații care au depus lucrarea pentru verificarea anti-plagiat.</a:t>
            </a:r>
            <a:endParaRPr lang="en-US" sz="1070" dirty="0"/>
          </a:p>
        </p:txBody>
      </p:sp>
      <p:sp>
        <p:nvSpPr>
          <p:cNvPr id="14" name="Shape 11"/>
          <p:cNvSpPr/>
          <p:nvPr/>
        </p:nvSpPr>
        <p:spPr>
          <a:xfrm>
            <a:off x="4434840" y="1600200"/>
            <a:ext cx="3429000" cy="1143000"/>
          </a:xfrm>
          <a:prstGeom prst="roundRect">
            <a:avLst>
              <a:gd name="adj" fmla="val 9600"/>
            </a:avLst>
          </a:prstGeom>
          <a:solidFill>
            <a:srgbClr val="EEF0FA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4434840" y="1600200"/>
            <a:ext cx="91440" cy="1143000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4654296" y="1755648"/>
            <a:ext cx="304495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25156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Prag FARMM</a:t>
            </a:r>
            <a:endParaRPr lang="en-US" sz="1250" dirty="0"/>
          </a:p>
        </p:txBody>
      </p:sp>
      <p:sp>
        <p:nvSpPr>
          <p:cNvPr id="17" name="Text 14"/>
          <p:cNvSpPr/>
          <p:nvPr/>
        </p:nvSpPr>
        <p:spPr>
          <a:xfrm>
            <a:off x="4654296" y="2103120"/>
            <a:ext cx="3044952" cy="54864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ARMM stabilește procentul maxim de similitudine acceptat la 30%.</a:t>
            </a:r>
            <a:endParaRPr lang="en-US" sz="1070" dirty="0"/>
          </a:p>
        </p:txBody>
      </p:sp>
      <p:sp>
        <p:nvSpPr>
          <p:cNvPr id="18" name="Shape 15"/>
          <p:cNvSpPr/>
          <p:nvPr/>
        </p:nvSpPr>
        <p:spPr>
          <a:xfrm>
            <a:off x="8183880" y="1600200"/>
            <a:ext cx="3337560" cy="1143000"/>
          </a:xfrm>
          <a:prstGeom prst="roundRect">
            <a:avLst>
              <a:gd name="adj" fmla="val 9600"/>
            </a:avLst>
          </a:prstGeom>
          <a:solidFill>
            <a:srgbClr val="FBEDEC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8183880" y="1600200"/>
            <a:ext cx="91440" cy="1143000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8403336" y="1755648"/>
            <a:ext cx="295351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Raport și aviz</a:t>
            </a:r>
            <a:endParaRPr lang="en-US" sz="1250" dirty="0"/>
          </a:p>
        </p:txBody>
      </p:sp>
      <p:sp>
        <p:nvSpPr>
          <p:cNvPr id="21" name="Text 18"/>
          <p:cNvSpPr/>
          <p:nvPr/>
        </p:nvSpPr>
        <p:spPr>
          <a:xfrm>
            <a:off x="8403336" y="2103120"/>
            <a:ext cx="2953512" cy="548640"/>
          </a:xfrm>
          <a:prstGeom prst="rect">
            <a:avLst/>
          </a:prstGeom>
          <a:noFill/>
          <a:ln/>
        </p:spPr>
        <p:txBody>
          <a:bodyPr wrap="square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Raportul de similitudini este analizat; coordonatorul științific confirmă sau infirmă eventuala tentativă de plagiat.</a:t>
            </a:r>
            <a:endParaRPr lang="en-US" sz="1070" dirty="0"/>
          </a:p>
        </p:txBody>
      </p:sp>
      <p:sp>
        <p:nvSpPr>
          <p:cNvPr id="22" name="Text 19"/>
          <p:cNvSpPr/>
          <p:nvPr/>
        </p:nvSpPr>
        <p:spPr>
          <a:xfrm>
            <a:off x="822960" y="3246120"/>
            <a:ext cx="5120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Nu intră automat în similitudine problematică</a:t>
            </a:r>
            <a:endParaRPr lang="en-US" sz="1700" dirty="0"/>
          </a:p>
        </p:txBody>
      </p:sp>
      <p:sp>
        <p:nvSpPr>
          <p:cNvPr id="23" name="Text 20"/>
          <p:cNvSpPr/>
          <p:nvPr/>
        </p:nvSpPr>
        <p:spPr>
          <a:xfrm>
            <a:off x="960120" y="3685032"/>
            <a:ext cx="5120640" cy="173736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r>
              <a:rPr lang="en-US" sz="125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citările dintre ghilimele</a:t>
            </a:r>
            <a:endParaRPr lang="en-US" sz="1250" dirty="0"/>
          </a:p>
          <a:p>
            <a:r>
              <a:rPr lang="en-US" sz="125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bibliografia și cuprinsul</a:t>
            </a:r>
            <a:endParaRPr lang="en-US" sz="1250" dirty="0"/>
          </a:p>
          <a:p>
            <a:r>
              <a:rPr lang="en-US" sz="125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notațiile principale, abrevierile, denumirile de instituții</a:t>
            </a:r>
            <a:endParaRPr lang="en-US" sz="1250" dirty="0"/>
          </a:p>
          <a:p>
            <a:r>
              <a:rPr lang="en-US" sz="125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formule, definiții de bază, noțiuni de cultură generală sau expresii consacrate</a:t>
            </a:r>
            <a:endParaRPr lang="en-US" sz="1250" dirty="0"/>
          </a:p>
        </p:txBody>
      </p:sp>
      <p:sp>
        <p:nvSpPr>
          <p:cNvPr id="24" name="Text 21"/>
          <p:cNvSpPr/>
          <p:nvPr/>
        </p:nvSpPr>
        <p:spPr>
          <a:xfrm>
            <a:off x="6400800" y="3246120"/>
            <a:ext cx="4754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Evită în prezentare și în lucrare</a:t>
            </a:r>
            <a:endParaRPr lang="en-US" sz="1700" dirty="0"/>
          </a:p>
        </p:txBody>
      </p:sp>
      <p:sp>
        <p:nvSpPr>
          <p:cNvPr id="25" name="Text 22"/>
          <p:cNvSpPr/>
          <p:nvPr/>
        </p:nvSpPr>
        <p:spPr>
          <a:xfrm>
            <a:off x="6510528" y="3685032"/>
            <a:ext cx="4800600" cy="173736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r>
              <a:rPr lang="en-US" sz="125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preluări fără sursă sau fără delimitare</a:t>
            </a:r>
            <a:endParaRPr lang="en-US" sz="1250" dirty="0"/>
          </a:p>
          <a:p>
            <a:r>
              <a:rPr lang="en-US" sz="125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figuri/tabele fără menționarea sursei</a:t>
            </a:r>
            <a:endParaRPr lang="en-US" sz="1250" dirty="0"/>
          </a:p>
          <a:p>
            <a:r>
              <a:rPr lang="en-US" sz="125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auto-plagiatul: refolosire din lucrări proprii anterioare fără delimitare</a:t>
            </a:r>
            <a:endParaRPr lang="en-US" sz="1250" dirty="0"/>
          </a:p>
          <a:p>
            <a:r>
              <a:rPr lang="en-US" sz="125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parafrazări apropiate de textul sursă fără citare</a:t>
            </a:r>
            <a:endParaRPr lang="en-US" sz="1250" dirty="0"/>
          </a:p>
        </p:txBody>
      </p:sp>
      <p:sp>
        <p:nvSpPr>
          <p:cNvPr id="26" name="Text 23"/>
          <p:cNvSpPr/>
          <p:nvPr/>
        </p:nvSpPr>
        <p:spPr>
          <a:xfrm>
            <a:off x="594360" y="6144768"/>
            <a:ext cx="10972800" cy="21945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700" i="1" dirty="0">
                <a:solidFill>
                  <a:srgbClr val="77777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Bază: Regulamentul FARMM, Art. 23, și procedura UTCN PO_PD_02 privind verificarea anti-plagiat.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0312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/mnt/data/sigla_ARM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7080" y="347472"/>
            <a:ext cx="713232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02920" y="347472"/>
            <a:ext cx="1417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B422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ÎN TEMPLATE</a:t>
            </a:r>
            <a:endParaRPr lang="en-US" sz="850" dirty="0"/>
          </a:p>
        </p:txBody>
      </p:sp>
      <p:sp>
        <p:nvSpPr>
          <p:cNvPr id="5" name="Text 2"/>
          <p:cNvSpPr/>
          <p:nvPr/>
        </p:nvSpPr>
        <p:spPr>
          <a:xfrm>
            <a:off x="502920" y="658368"/>
            <a:ext cx="9966960" cy="5303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Standard academic pentru prezentare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521208" y="1197864"/>
            <a:ext cx="9784080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orientat spre claritate, rigoare și susținere publică la nivel universitar.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02920" y="6537960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8503920" y="653796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licență / examen de diplomă</a:t>
            </a:r>
            <a:endParaRPr lang="en-US" sz="750" dirty="0"/>
          </a:p>
        </p:txBody>
      </p:sp>
      <p:sp>
        <p:nvSpPr>
          <p:cNvPr id="10" name="Shape 7"/>
          <p:cNvSpPr/>
          <p:nvPr/>
        </p:nvSpPr>
        <p:spPr>
          <a:xfrm>
            <a:off x="685800" y="1600200"/>
            <a:ext cx="3429000" cy="1143000"/>
          </a:xfrm>
          <a:prstGeom prst="roundRect">
            <a:avLst>
              <a:gd name="adj" fmla="val 9600"/>
            </a:avLst>
          </a:prstGeom>
          <a:solidFill>
            <a:srgbClr val="EEF0FA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685800" y="1600200"/>
            <a:ext cx="91440" cy="1143000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905256" y="1755648"/>
            <a:ext cx="304495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25156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Afirmă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905256" y="2103120"/>
            <a:ext cx="3044952" cy="54864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Problema, obiectivul, contribuția proprie și rezultatele verificabile.</a:t>
            </a:r>
            <a:endParaRPr lang="en-US" sz="1070" dirty="0"/>
          </a:p>
        </p:txBody>
      </p:sp>
      <p:sp>
        <p:nvSpPr>
          <p:cNvPr id="14" name="Shape 11"/>
          <p:cNvSpPr/>
          <p:nvPr/>
        </p:nvSpPr>
        <p:spPr>
          <a:xfrm>
            <a:off x="4434840" y="1600200"/>
            <a:ext cx="3429000" cy="1143000"/>
          </a:xfrm>
          <a:prstGeom prst="roundRect">
            <a:avLst>
              <a:gd name="adj" fmla="val 9600"/>
            </a:avLst>
          </a:prstGeom>
          <a:solidFill>
            <a:srgbClr val="FBEDEC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4434840" y="1600200"/>
            <a:ext cx="91440" cy="1143000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4654296" y="1755648"/>
            <a:ext cx="304495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B4221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Demonstrează</a:t>
            </a:r>
            <a:endParaRPr lang="en-US" sz="1250" dirty="0"/>
          </a:p>
        </p:txBody>
      </p:sp>
      <p:sp>
        <p:nvSpPr>
          <p:cNvPr id="17" name="Text 14"/>
          <p:cNvSpPr/>
          <p:nvPr/>
        </p:nvSpPr>
        <p:spPr>
          <a:xfrm>
            <a:off x="4654296" y="2103120"/>
            <a:ext cx="3044952" cy="54864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Metoda, datele/experimentele, criteriile de evaluare și comparațiile relevante.</a:t>
            </a:r>
            <a:endParaRPr lang="en-US" sz="1070" dirty="0"/>
          </a:p>
        </p:txBody>
      </p:sp>
      <p:sp>
        <p:nvSpPr>
          <p:cNvPr id="18" name="Shape 15"/>
          <p:cNvSpPr/>
          <p:nvPr/>
        </p:nvSpPr>
        <p:spPr>
          <a:xfrm>
            <a:off x="8183880" y="1600200"/>
            <a:ext cx="3337560" cy="1143000"/>
          </a:xfrm>
          <a:prstGeom prst="roundRect">
            <a:avLst>
              <a:gd name="adj" fmla="val 9600"/>
            </a:avLst>
          </a:prstGeom>
          <a:solidFill>
            <a:srgbClr val="EEF0FA"/>
          </a:solidFill>
          <a:ln w="12700">
            <a:solidFill>
              <a:srgbClr val="DDDDDD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8183880" y="1600200"/>
            <a:ext cx="91440" cy="1143000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8403336" y="1755648"/>
            <a:ext cx="2953512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25156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Concluzionează</a:t>
            </a:r>
            <a:endParaRPr lang="en-US" sz="1250" dirty="0"/>
          </a:p>
        </p:txBody>
      </p:sp>
      <p:sp>
        <p:nvSpPr>
          <p:cNvPr id="21" name="Text 18"/>
          <p:cNvSpPr/>
          <p:nvPr/>
        </p:nvSpPr>
        <p:spPr>
          <a:xfrm>
            <a:off x="8403336" y="2103120"/>
            <a:ext cx="2953512" cy="54864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07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 s-a obținut, ce limite există și ce direcții viitoare sunt justificate.</a:t>
            </a:r>
            <a:endParaRPr lang="en-US" sz="1070" dirty="0"/>
          </a:p>
        </p:txBody>
      </p:sp>
      <p:sp>
        <p:nvSpPr>
          <p:cNvPr id="22" name="Text 19"/>
          <p:cNvSpPr/>
          <p:nvPr/>
        </p:nvSpPr>
        <p:spPr>
          <a:xfrm>
            <a:off x="777240" y="3154680"/>
            <a:ext cx="4937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Recomandări de redactare vizuală</a:t>
            </a:r>
            <a:endParaRPr lang="en-US" sz="1800" dirty="0"/>
          </a:p>
        </p:txBody>
      </p:sp>
      <p:sp>
        <p:nvSpPr>
          <p:cNvPr id="23" name="Text 20"/>
          <p:cNvSpPr/>
          <p:nvPr/>
        </p:nvSpPr>
        <p:spPr>
          <a:xfrm>
            <a:off x="914400" y="3611880"/>
            <a:ext cx="5029200" cy="182880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r>
              <a:rPr lang="en-US" sz="128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 titlu informativ pe fiecare slide</a:t>
            </a:r>
            <a:endParaRPr lang="en-US" sz="1280" dirty="0"/>
          </a:p>
          <a:p>
            <a:r>
              <a:rPr lang="en-US" sz="128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graficul/figura trebuie să transmită o concluzie</a:t>
            </a:r>
            <a:endParaRPr lang="en-US" sz="1280" dirty="0"/>
          </a:p>
          <a:p>
            <a:r>
              <a:rPr lang="en-US" sz="128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folosește unități de măsură și legendă vizibilă</a:t>
            </a:r>
            <a:endParaRPr lang="en-US" sz="1280" dirty="0"/>
          </a:p>
          <a:p>
            <a:r>
              <a:rPr lang="en-US" sz="128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menționează sursa sub figurile preluate/adaptate</a:t>
            </a:r>
            <a:endParaRPr lang="en-US" sz="1280" dirty="0"/>
          </a:p>
        </p:txBody>
      </p:sp>
      <p:sp>
        <p:nvSpPr>
          <p:cNvPr id="24" name="Text 21"/>
          <p:cNvSpPr/>
          <p:nvPr/>
        </p:nvSpPr>
        <p:spPr>
          <a:xfrm>
            <a:off x="6400800" y="3154680"/>
            <a:ext cx="4937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Recomandări de susținere orală</a:t>
            </a:r>
            <a:endParaRPr lang="en-US" sz="1800" dirty="0"/>
          </a:p>
        </p:txBody>
      </p:sp>
      <p:sp>
        <p:nvSpPr>
          <p:cNvPr id="25" name="Text 22"/>
          <p:cNvSpPr/>
          <p:nvPr/>
        </p:nvSpPr>
        <p:spPr>
          <a:xfrm>
            <a:off x="6537960" y="3611880"/>
            <a:ext cx="4754880" cy="182880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r>
              <a:rPr lang="en-US" sz="128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 memora un text; pregătește argumentele</a:t>
            </a:r>
            <a:endParaRPr lang="en-US" sz="1280" dirty="0"/>
          </a:p>
          <a:p>
            <a:r>
              <a:rPr lang="en-US" sz="128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păstrează 1 minut pentru concluzii</a:t>
            </a:r>
            <a:endParaRPr lang="en-US" sz="1280" dirty="0"/>
          </a:p>
          <a:p>
            <a:r>
              <a:rPr lang="en-US" sz="128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pregătește 3–5 întrebări probabile ale comisiei</a:t>
            </a:r>
            <a:endParaRPr lang="en-US" sz="1280" dirty="0"/>
          </a:p>
          <a:p>
            <a:r>
              <a:rPr lang="en-US" sz="128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explică deciziile proprii, nu doar pașii executați</a:t>
            </a:r>
            <a:endParaRPr lang="en-US" sz="128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0312"/>
          </a:xfrm>
          <a:prstGeom prst="rect">
            <a:avLst/>
          </a:prstGeom>
          <a:solidFill>
            <a:srgbClr val="B4221B"/>
          </a:solidFill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/mnt/data/sigla_ARM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7080" y="347472"/>
            <a:ext cx="713232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02920" y="347472"/>
            <a:ext cx="1417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B422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GHID ÎN TEMPLATE</a:t>
            </a:r>
            <a:endParaRPr lang="en-US" sz="850" dirty="0"/>
          </a:p>
        </p:txBody>
      </p:sp>
      <p:sp>
        <p:nvSpPr>
          <p:cNvPr id="5" name="Text 2"/>
          <p:cNvSpPr/>
          <p:nvPr/>
        </p:nvSpPr>
        <p:spPr>
          <a:xfrm>
            <a:off x="502920" y="658368"/>
            <a:ext cx="9966960" cy="53035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Flux recomandat înainte de susținere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521208" y="1197864"/>
            <a:ext cx="9784080" cy="34747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Planificare orientativă pentru evitarea întârzierilor și a refacerilor de ultim moment.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02920" y="6537960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8503920" y="653796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licență / examen de diplomă</a:t>
            </a:r>
            <a:endParaRPr lang="en-US" sz="750" dirty="0"/>
          </a:p>
        </p:txBody>
      </p:sp>
      <p:sp>
        <p:nvSpPr>
          <p:cNvPr id="10" name="Shape 7"/>
          <p:cNvSpPr/>
          <p:nvPr/>
        </p:nvSpPr>
        <p:spPr>
          <a:xfrm>
            <a:off x="685800" y="1600200"/>
            <a:ext cx="5120640" cy="786384"/>
          </a:xfrm>
          <a:prstGeom prst="roundRect">
            <a:avLst>
              <a:gd name="adj" fmla="val 9302"/>
            </a:avLst>
          </a:prstGeom>
          <a:solidFill>
            <a:srgbClr val="EEF0FA"/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850392" y="1746504"/>
            <a:ext cx="1143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51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 - 14 zile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2103120" y="1719072"/>
            <a:ext cx="3520440" cy="43891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Finalizează conținutul lucrării și bibliografia.</a:t>
            </a:r>
            <a:endParaRPr lang="en-US" sz="1120" dirty="0"/>
          </a:p>
        </p:txBody>
      </p:sp>
      <p:sp>
        <p:nvSpPr>
          <p:cNvPr id="13" name="Shape 10"/>
          <p:cNvSpPr/>
          <p:nvPr/>
        </p:nvSpPr>
        <p:spPr>
          <a:xfrm>
            <a:off x="685800" y="2651760"/>
            <a:ext cx="5120640" cy="786384"/>
          </a:xfrm>
          <a:prstGeom prst="roundRect">
            <a:avLst>
              <a:gd name="adj" fmla="val 9302"/>
            </a:avLst>
          </a:prstGeom>
          <a:solidFill>
            <a:srgbClr val="FBEDEC"/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850392" y="2798064"/>
            <a:ext cx="1143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422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 - 7 zile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2103120" y="2770632"/>
            <a:ext cx="3520440" cy="43891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Trimite varianta finală coordonatorului pentru revizie.</a:t>
            </a:r>
            <a:endParaRPr lang="en-US" sz="1120" dirty="0"/>
          </a:p>
        </p:txBody>
      </p:sp>
      <p:sp>
        <p:nvSpPr>
          <p:cNvPr id="16" name="Shape 13"/>
          <p:cNvSpPr/>
          <p:nvPr/>
        </p:nvSpPr>
        <p:spPr>
          <a:xfrm>
            <a:off x="685800" y="3703320"/>
            <a:ext cx="5120640" cy="786384"/>
          </a:xfrm>
          <a:prstGeom prst="roundRect">
            <a:avLst>
              <a:gd name="adj" fmla="val 9302"/>
            </a:avLst>
          </a:prstGeom>
          <a:solidFill>
            <a:srgbClr val="EEF0FA"/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850392" y="3849624"/>
            <a:ext cx="1143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51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 - 3 zile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2103120" y="3822192"/>
            <a:ext cx="3520440" cy="43891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Depune lucrarea pentru verificarea anti-plagiat, conform procedurii.</a:t>
            </a:r>
            <a:endParaRPr lang="en-US" sz="1120" dirty="0"/>
          </a:p>
        </p:txBody>
      </p:sp>
      <p:sp>
        <p:nvSpPr>
          <p:cNvPr id="19" name="Shape 16"/>
          <p:cNvSpPr/>
          <p:nvPr/>
        </p:nvSpPr>
        <p:spPr>
          <a:xfrm>
            <a:off x="6400800" y="1600200"/>
            <a:ext cx="5120640" cy="786384"/>
          </a:xfrm>
          <a:prstGeom prst="roundRect">
            <a:avLst>
              <a:gd name="adj" fmla="val 9302"/>
            </a:avLst>
          </a:prstGeom>
          <a:solidFill>
            <a:srgbClr val="FBEDEC"/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6565392" y="1746504"/>
            <a:ext cx="1143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422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 - 2 zile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7818120" y="1719072"/>
            <a:ext cx="3520440" cy="43891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Primește/urmărește raportul de similitudine și avizul coordonatorului.</a:t>
            </a:r>
            <a:endParaRPr lang="en-US" sz="1120" dirty="0"/>
          </a:p>
        </p:txBody>
      </p:sp>
      <p:sp>
        <p:nvSpPr>
          <p:cNvPr id="22" name="Shape 19"/>
          <p:cNvSpPr/>
          <p:nvPr/>
        </p:nvSpPr>
        <p:spPr>
          <a:xfrm>
            <a:off x="6400800" y="2651760"/>
            <a:ext cx="5120640" cy="786384"/>
          </a:xfrm>
          <a:prstGeom prst="roundRect">
            <a:avLst>
              <a:gd name="adj" fmla="val 9302"/>
            </a:avLst>
          </a:prstGeom>
          <a:solidFill>
            <a:srgbClr val="EEF0FA"/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6565392" y="2798064"/>
            <a:ext cx="1143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5156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 - 1 zi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7818120" y="2770632"/>
            <a:ext cx="3520440" cy="43891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Repetă prezentarea cronometrat și verifică fișierul pe alt calculator.</a:t>
            </a:r>
            <a:endParaRPr lang="en-US" sz="1120" dirty="0"/>
          </a:p>
        </p:txBody>
      </p:sp>
      <p:sp>
        <p:nvSpPr>
          <p:cNvPr id="25" name="Shape 22"/>
          <p:cNvSpPr/>
          <p:nvPr/>
        </p:nvSpPr>
        <p:spPr>
          <a:xfrm>
            <a:off x="6400800" y="3703320"/>
            <a:ext cx="5120640" cy="786384"/>
          </a:xfrm>
          <a:prstGeom prst="roundRect">
            <a:avLst>
              <a:gd name="adj" fmla="val 9302"/>
            </a:avLst>
          </a:prstGeom>
          <a:solidFill>
            <a:srgbClr val="FBEDEC"/>
          </a:solidFill>
          <a:ln w="1270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6565392" y="3849624"/>
            <a:ext cx="1143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422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Ziua susținerii</a:t>
            </a:r>
            <a:endParaRPr lang="en-US" sz="1100" dirty="0"/>
          </a:p>
        </p:txBody>
      </p:sp>
      <p:sp>
        <p:nvSpPr>
          <p:cNvPr id="27" name="Text 24"/>
          <p:cNvSpPr/>
          <p:nvPr/>
        </p:nvSpPr>
        <p:spPr>
          <a:xfrm>
            <a:off x="7818120" y="3822192"/>
            <a:ext cx="3520440" cy="43891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12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Adună documentele cerute și păstrează o copie PDF + PPTX.</a:t>
            </a:r>
            <a:endParaRPr lang="en-US" sz="1120" dirty="0"/>
          </a:p>
        </p:txBody>
      </p:sp>
      <p:sp>
        <p:nvSpPr>
          <p:cNvPr id="28" name="Text 25"/>
          <p:cNvSpPr/>
          <p:nvPr/>
        </p:nvSpPr>
        <p:spPr>
          <a:xfrm>
            <a:off x="594360" y="6144768"/>
            <a:ext cx="10972800" cy="21945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700" i="1" dirty="0">
                <a:solidFill>
                  <a:srgbClr val="77777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Bază: pagina ARMM „Finalizare studii” și procedura UTCN PO_PD_02. Ajustați termenele după calendarul facultății.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228600"/>
          </a:xfrm>
          <a:prstGeom prst="rect">
            <a:avLst/>
          </a:prstGeom>
          <a:solidFill>
            <a:srgbClr val="25156B"/>
          </a:solidFill>
          <a:ln w="12700">
            <a:solidFill>
              <a:srgbClr val="2515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 descr="/mnt/data/sigla_ARM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6880" y="640080"/>
            <a:ext cx="1508760" cy="17373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22960" y="749808"/>
            <a:ext cx="7863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UNIVERSITATEA TEHNICĂ DIN CLUJ-NAPOCA</a:t>
            </a:r>
            <a:endParaRPr lang="en-US" sz="1500" dirty="0"/>
          </a:p>
        </p:txBody>
      </p:sp>
      <p:sp>
        <p:nvSpPr>
          <p:cNvPr id="6" name="Text 3"/>
          <p:cNvSpPr/>
          <p:nvPr/>
        </p:nvSpPr>
        <p:spPr>
          <a:xfrm>
            <a:off x="822960" y="1124712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822960" y="1600200"/>
            <a:ext cx="9784080" cy="0"/>
          </a:xfrm>
          <a:prstGeom prst="line">
            <a:avLst/>
          </a:prstGeom>
          <a:noFill/>
          <a:ln w="1905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822960" y="2148840"/>
            <a:ext cx="1024128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3400" b="1" dirty="0">
                <a:solidFill>
                  <a:srgbClr val="1A1A1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[TITLUL PROIECTULUI DE DIPLOMĂ]</a:t>
            </a:r>
            <a:endParaRPr lang="en-US" sz="3400" dirty="0"/>
          </a:p>
        </p:txBody>
      </p:sp>
      <p:sp>
        <p:nvSpPr>
          <p:cNvPr id="9" name="Text 6"/>
          <p:cNvSpPr/>
          <p:nvPr/>
        </p:nvSpPr>
        <p:spPr>
          <a:xfrm>
            <a:off x="841248" y="3154680"/>
            <a:ext cx="7040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4221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Examen de diplomă • Proiect de diplomă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868680" y="4370832"/>
            <a:ext cx="6217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Absolvent: [Prenume NUME]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Coordonator științific: [Titlu Prenume NUME]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Program de studii: [Specializarea / Programul]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868680" y="580644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[Sesiunea] • [Anul universitar]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B422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502920" y="6537960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Facultatea de Autovehicule Rutiere, Mecatronică și Mecanică</a:t>
            </a:r>
            <a:endParaRPr lang="en-US" sz="750" dirty="0"/>
          </a:p>
        </p:txBody>
      </p:sp>
      <p:sp>
        <p:nvSpPr>
          <p:cNvPr id="14" name="Text 11"/>
          <p:cNvSpPr/>
          <p:nvPr/>
        </p:nvSpPr>
        <p:spPr>
          <a:xfrm>
            <a:off x="8503920" y="653796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666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licență / examen de diplomă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2706</Words>
  <Application>Microsoft Office PowerPoint</Application>
  <PresentationFormat>Widescreen</PresentationFormat>
  <Paragraphs>356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Facultatea ARMM, UTCN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proiect de diplomă</dc:title>
  <dc:subject>Prezentare proiect de diplomă</dc:subject>
  <dc:creator>OpenAI - generat pentru ARMM</dc:creator>
  <cp:lastModifiedBy>Daniel Vasile Banyai</cp:lastModifiedBy>
  <cp:revision>2</cp:revision>
  <dcterms:created xsi:type="dcterms:W3CDTF">2026-06-30T10:14:21Z</dcterms:created>
  <dcterms:modified xsi:type="dcterms:W3CDTF">2026-06-30T10:28:46Z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b58b62f-6f94-46bd-8089-18e64b0a9abb_Enabled">
    <vt:lpwstr>true</vt:lpwstr>
  </property>
  <property fmtid="{D5CDD505-2E9C-101B-9397-08002B2CF9AE}" pid="3" name="MSIP_Label_5b58b62f-6f94-46bd-8089-18e64b0a9abb_SetDate">
    <vt:lpwstr>2026-06-30T10:28:44Z</vt:lpwstr>
  </property>
  <property fmtid="{D5CDD505-2E9C-101B-9397-08002B2CF9AE}" pid="4" name="MSIP_Label_5b58b62f-6f94-46bd-8089-18e64b0a9abb_Method">
    <vt:lpwstr>Standard</vt:lpwstr>
  </property>
  <property fmtid="{D5CDD505-2E9C-101B-9397-08002B2CF9AE}" pid="5" name="MSIP_Label_5b58b62f-6f94-46bd-8089-18e64b0a9abb_Name">
    <vt:lpwstr>defa4170-0d19-0005-0004-bc88714345d2</vt:lpwstr>
  </property>
  <property fmtid="{D5CDD505-2E9C-101B-9397-08002B2CF9AE}" pid="6" name="MSIP_Label_5b58b62f-6f94-46bd-8089-18e64b0a9abb_SiteId">
    <vt:lpwstr>a6eb79fa-c4a9-4cce-818d-b85274d15305</vt:lpwstr>
  </property>
  <property fmtid="{D5CDD505-2E9C-101B-9397-08002B2CF9AE}" pid="7" name="MSIP_Label_5b58b62f-6f94-46bd-8089-18e64b0a9abb_ActionId">
    <vt:lpwstr>18ee4666-a8c5-4376-ab4d-fa59a6720621</vt:lpwstr>
  </property>
  <property fmtid="{D5CDD505-2E9C-101B-9397-08002B2CF9AE}" pid="8" name="MSIP_Label_5b58b62f-6f94-46bd-8089-18e64b0a9abb_ContentBits">
    <vt:lpwstr>0</vt:lpwstr>
  </property>
  <property fmtid="{D5CDD505-2E9C-101B-9397-08002B2CF9AE}" pid="9" name="MSIP_Label_5b58b62f-6f94-46bd-8089-18e64b0a9abb_Tag">
    <vt:lpwstr>10, 3, 0, 1</vt:lpwstr>
  </property>
</Properties>
</file>