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88" d="100"/>
          <a:sy n="88" d="100"/>
        </p:scale>
        <p:origin x="3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7209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804672"/>
            <a:ext cx="12191695" cy="45720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745" y="164592"/>
            <a:ext cx="1429789" cy="365760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5123" y="109728"/>
            <a:ext cx="558195" cy="640080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7955280" y="850392"/>
            <a:ext cx="4233672" cy="6007608"/>
          </a:xfrm>
          <a:prstGeom prst="rect">
            <a:avLst/>
          </a:prstGeom>
          <a:solidFill>
            <a:srgbClr val="F4F6FA"/>
          </a:solidFill>
          <a:ln w="12700">
            <a:solidFill>
              <a:srgbClr val="F4F6F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4"/>
          <p:cNvSpPr/>
          <p:nvPr/>
        </p:nvSpPr>
        <p:spPr>
          <a:xfrm>
            <a:off x="8183880" y="1143000"/>
            <a:ext cx="3520440" cy="0"/>
          </a:xfrm>
          <a:prstGeom prst="line">
            <a:avLst/>
          </a:prstGeom>
          <a:noFill/>
          <a:ln w="6985">
            <a:solidFill>
              <a:srgbClr val="DDE4EF">
                <a:alpha val="9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5"/>
          <p:cNvSpPr/>
          <p:nvPr/>
        </p:nvSpPr>
        <p:spPr>
          <a:xfrm>
            <a:off x="8183880" y="1645920"/>
            <a:ext cx="3520440" cy="0"/>
          </a:xfrm>
          <a:prstGeom prst="line">
            <a:avLst/>
          </a:prstGeom>
          <a:noFill/>
          <a:ln w="6985">
            <a:solidFill>
              <a:srgbClr val="DDE4EF">
                <a:alpha val="9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6"/>
          <p:cNvSpPr/>
          <p:nvPr/>
        </p:nvSpPr>
        <p:spPr>
          <a:xfrm>
            <a:off x="8183880" y="2148840"/>
            <a:ext cx="3520440" cy="0"/>
          </a:xfrm>
          <a:prstGeom prst="line">
            <a:avLst/>
          </a:prstGeom>
          <a:noFill/>
          <a:ln w="6985">
            <a:solidFill>
              <a:srgbClr val="DDE4EF">
                <a:alpha val="9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8183880" y="2651760"/>
            <a:ext cx="3520440" cy="0"/>
          </a:xfrm>
          <a:prstGeom prst="line">
            <a:avLst/>
          </a:prstGeom>
          <a:noFill/>
          <a:ln w="6985">
            <a:solidFill>
              <a:srgbClr val="DDE4EF">
                <a:alpha val="9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8"/>
          <p:cNvSpPr/>
          <p:nvPr/>
        </p:nvSpPr>
        <p:spPr>
          <a:xfrm>
            <a:off x="8183880" y="3154680"/>
            <a:ext cx="3520440" cy="0"/>
          </a:xfrm>
          <a:prstGeom prst="line">
            <a:avLst/>
          </a:prstGeom>
          <a:noFill/>
          <a:ln w="6985">
            <a:solidFill>
              <a:srgbClr val="DDE4EF">
                <a:alpha val="9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9"/>
          <p:cNvSpPr/>
          <p:nvPr/>
        </p:nvSpPr>
        <p:spPr>
          <a:xfrm>
            <a:off x="8183880" y="3657600"/>
            <a:ext cx="3520440" cy="0"/>
          </a:xfrm>
          <a:prstGeom prst="line">
            <a:avLst/>
          </a:prstGeom>
          <a:noFill/>
          <a:ln w="6985">
            <a:solidFill>
              <a:srgbClr val="DDE4EF">
                <a:alpha val="9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0"/>
          <p:cNvSpPr/>
          <p:nvPr/>
        </p:nvSpPr>
        <p:spPr>
          <a:xfrm>
            <a:off x="8183880" y="4160520"/>
            <a:ext cx="3520440" cy="0"/>
          </a:xfrm>
          <a:prstGeom prst="line">
            <a:avLst/>
          </a:prstGeom>
          <a:noFill/>
          <a:ln w="6985">
            <a:solidFill>
              <a:srgbClr val="DDE4EF">
                <a:alpha val="9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8183880" y="4663440"/>
            <a:ext cx="3520440" cy="0"/>
          </a:xfrm>
          <a:prstGeom prst="line">
            <a:avLst/>
          </a:prstGeom>
          <a:noFill/>
          <a:ln w="6985">
            <a:solidFill>
              <a:srgbClr val="DDE4EF">
                <a:alpha val="9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7955280" y="850392"/>
            <a:ext cx="73152" cy="6007608"/>
          </a:xfrm>
          <a:prstGeom prst="rect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8065008" y="850392"/>
            <a:ext cx="45720" cy="6007608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749808" y="1417320"/>
            <a:ext cx="3291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B52A2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PREZENTARE</a:t>
            </a:r>
            <a:endParaRPr lang="en-US" sz="1050" dirty="0"/>
          </a:p>
        </p:txBody>
      </p:sp>
      <p:sp>
        <p:nvSpPr>
          <p:cNvPr id="19" name="Text 15"/>
          <p:cNvSpPr/>
          <p:nvPr/>
        </p:nvSpPr>
        <p:spPr>
          <a:xfrm>
            <a:off x="749808" y="1874520"/>
            <a:ext cx="6583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0B17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Prezentare lucrare de disertație</a:t>
            </a:r>
            <a:endParaRPr lang="en-US" sz="3400" dirty="0"/>
          </a:p>
        </p:txBody>
      </p:sp>
      <p:sp>
        <p:nvSpPr>
          <p:cNvPr id="20" name="Text 16"/>
          <p:cNvSpPr/>
          <p:nvPr/>
        </p:nvSpPr>
        <p:spPr>
          <a:xfrm>
            <a:off x="786384" y="2670048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ro-RO" sz="160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</a:t>
            </a:r>
            <a:r>
              <a:rPr lang="en-US" sz="160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pentru </a:t>
            </a:r>
            <a:r>
              <a:rPr lang="en-US" sz="160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examenul de finalizare a studiilor universitare de master</a:t>
            </a:r>
            <a:endParaRPr lang="en-US" sz="1600" dirty="0"/>
          </a:p>
        </p:txBody>
      </p:sp>
      <p:sp>
        <p:nvSpPr>
          <p:cNvPr id="21" name="Shape 17"/>
          <p:cNvSpPr/>
          <p:nvPr/>
        </p:nvSpPr>
        <p:spPr>
          <a:xfrm>
            <a:off x="768096" y="3337560"/>
            <a:ext cx="1325880" cy="54864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8"/>
          <p:cNvSpPr/>
          <p:nvPr/>
        </p:nvSpPr>
        <p:spPr>
          <a:xfrm>
            <a:off x="786384" y="3703320"/>
            <a:ext cx="6126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</a:t>
            </a:r>
            <a:endParaRPr lang="en-US" sz="1450" dirty="0"/>
          </a:p>
        </p:txBody>
      </p:sp>
      <p:sp>
        <p:nvSpPr>
          <p:cNvPr id="23" name="Text 19"/>
          <p:cNvSpPr/>
          <p:nvPr/>
        </p:nvSpPr>
        <p:spPr>
          <a:xfrm>
            <a:off x="786384" y="3986784"/>
            <a:ext cx="6492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2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1250" dirty="0"/>
          </a:p>
        </p:txBody>
      </p:sp>
      <p:sp>
        <p:nvSpPr>
          <p:cNvPr id="24" name="Shape 20"/>
          <p:cNvSpPr/>
          <p:nvPr/>
        </p:nvSpPr>
        <p:spPr>
          <a:xfrm>
            <a:off x="786384" y="4754880"/>
            <a:ext cx="6583680" cy="786384"/>
          </a:xfrm>
          <a:prstGeom prst="roundRect">
            <a:avLst>
              <a:gd name="adj" fmla="val 4651"/>
            </a:avLst>
          </a:prstGeom>
          <a:solidFill>
            <a:srgbClr val="F7F8FA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1"/>
          <p:cNvSpPr/>
          <p:nvPr/>
        </p:nvSpPr>
        <p:spPr>
          <a:xfrm>
            <a:off x="1024128" y="4983480"/>
            <a:ext cx="6126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Include reguli din ghid, pași administrativi, anti-plagiat, ECTS și slide-uri model.</a:t>
            </a:r>
            <a:endParaRPr lang="en-US" sz="1350" dirty="0"/>
          </a:p>
        </p:txBody>
      </p:sp>
      <p:sp>
        <p:nvSpPr>
          <p:cNvPr id="26" name="Shape 22"/>
          <p:cNvSpPr/>
          <p:nvPr/>
        </p:nvSpPr>
        <p:spPr>
          <a:xfrm>
            <a:off x="8183880" y="5230368"/>
            <a:ext cx="3337560" cy="237744"/>
          </a:xfrm>
          <a:prstGeom prst="roundRect">
            <a:avLst>
              <a:gd name="adj" fmla="val 23077"/>
            </a:avLst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3"/>
          <p:cNvSpPr/>
          <p:nvPr/>
        </p:nvSpPr>
        <p:spPr>
          <a:xfrm>
            <a:off x="8266176" y="5280660"/>
            <a:ext cx="317296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Ștergeți slide-urile „GHID ÎN TEMPLATE” înainte de susținere</a:t>
            </a:r>
            <a:endParaRPr lang="en-US" sz="850" dirty="0"/>
          </a:p>
        </p:txBody>
      </p:sp>
      <p:sp>
        <p:nvSpPr>
          <p:cNvPr id="28" name="Text 24"/>
          <p:cNvSpPr/>
          <p:nvPr/>
        </p:nvSpPr>
        <p:spPr>
          <a:xfrm>
            <a:off x="11475720" y="6611112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78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49808"/>
            <a:ext cx="12191695" cy="2743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9184" y="804672"/>
            <a:ext cx="11521440" cy="0"/>
          </a:xfrm>
          <a:prstGeom prst="line">
            <a:avLst/>
          </a:prstGeom>
          <a:noFill/>
          <a:ln w="635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207" y="137160"/>
            <a:ext cx="1286810" cy="329184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8102" y="91440"/>
            <a:ext cx="446556" cy="512064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880360" y="201168"/>
            <a:ext cx="58064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6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60" dirty="0"/>
          </a:p>
        </p:txBody>
      </p:sp>
      <p:sp>
        <p:nvSpPr>
          <p:cNvPr id="8" name="Text 4"/>
          <p:cNvSpPr/>
          <p:nvPr/>
        </p:nvSpPr>
        <p:spPr>
          <a:xfrm>
            <a:off x="2880360" y="438912"/>
            <a:ext cx="58064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9" name="Text 5"/>
          <p:cNvSpPr/>
          <p:nvPr/>
        </p:nvSpPr>
        <p:spPr>
          <a:xfrm>
            <a:off x="11521440" y="457200"/>
            <a:ext cx="310896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</a:t>
            </a:r>
            <a:endParaRPr lang="en-US" sz="780" dirty="0"/>
          </a:p>
        </p:txBody>
      </p:sp>
      <p:sp>
        <p:nvSpPr>
          <p:cNvPr id="10" name="Shape 6"/>
          <p:cNvSpPr/>
          <p:nvPr/>
        </p:nvSpPr>
        <p:spPr>
          <a:xfrm>
            <a:off x="411480" y="6528816"/>
            <a:ext cx="11384280" cy="0"/>
          </a:xfrm>
          <a:prstGeom prst="line">
            <a:avLst/>
          </a:prstGeom>
          <a:noFill/>
          <a:ln w="6350">
            <a:solidFill>
              <a:srgbClr val="D7DDE7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11480" y="6583680"/>
            <a:ext cx="1645920" cy="0"/>
          </a:xfrm>
          <a:prstGeom prst="line">
            <a:avLst/>
          </a:prstGeom>
          <a:noFill/>
          <a:ln w="1524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38912" y="6638544"/>
            <a:ext cx="84124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 • Facultatea de Autovehicule Rutiere, Mecatronică și Mecanică</a:t>
            </a:r>
            <a:endParaRPr lang="en-US" sz="720" dirty="0"/>
          </a:p>
        </p:txBody>
      </p:sp>
      <p:sp>
        <p:nvSpPr>
          <p:cNvPr id="13" name="Text 9"/>
          <p:cNvSpPr/>
          <p:nvPr/>
        </p:nvSpPr>
        <p:spPr>
          <a:xfrm>
            <a:off x="9281160" y="6638544"/>
            <a:ext cx="2514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14" name="Shape 10"/>
          <p:cNvSpPr/>
          <p:nvPr/>
        </p:nvSpPr>
        <p:spPr>
          <a:xfrm>
            <a:off x="749808" y="960120"/>
            <a:ext cx="1783080" cy="256032"/>
          </a:xfrm>
          <a:prstGeom prst="roundRect">
            <a:avLst>
              <a:gd name="adj" fmla="val 250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841248" y="1010412"/>
            <a:ext cx="16002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MODEL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749808" y="1371600"/>
            <a:ext cx="10789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E3A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Cuprinsul prezentării</a:t>
            </a:r>
            <a:endParaRPr lang="en-US" sz="3100" dirty="0"/>
          </a:p>
        </p:txBody>
      </p:sp>
      <p:sp>
        <p:nvSpPr>
          <p:cNvPr id="17" name="Text 13"/>
          <p:cNvSpPr/>
          <p:nvPr/>
        </p:nvSpPr>
        <p:spPr>
          <a:xfrm>
            <a:off x="768096" y="1938528"/>
            <a:ext cx="9875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 structură clară ajută comisia să urmărească logica lucrării.</a:t>
            </a:r>
            <a:endParaRPr lang="en-US" sz="1550" dirty="0"/>
          </a:p>
        </p:txBody>
      </p:sp>
      <p:sp>
        <p:nvSpPr>
          <p:cNvPr id="18" name="Shape 14"/>
          <p:cNvSpPr/>
          <p:nvPr/>
        </p:nvSpPr>
        <p:spPr>
          <a:xfrm>
            <a:off x="841248" y="2377440"/>
            <a:ext cx="5577840" cy="347472"/>
          </a:xfrm>
          <a:prstGeom prst="roundRect">
            <a:avLst>
              <a:gd name="adj" fmla="val 10526"/>
            </a:avLst>
          </a:prstGeom>
          <a:solidFill>
            <a:srgbClr val="FFFFFF"/>
          </a:solidFill>
          <a:ln w="1270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841248" y="2377440"/>
            <a:ext cx="54864" cy="34747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6"/>
          <p:cNvSpPr/>
          <p:nvPr/>
        </p:nvSpPr>
        <p:spPr>
          <a:xfrm>
            <a:off x="1024128" y="2459736"/>
            <a:ext cx="50292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1. Contextul și problema abordată</a:t>
            </a:r>
            <a:endParaRPr lang="en-US" sz="1420" dirty="0"/>
          </a:p>
        </p:txBody>
      </p:sp>
      <p:sp>
        <p:nvSpPr>
          <p:cNvPr id="21" name="Shape 17"/>
          <p:cNvSpPr/>
          <p:nvPr/>
        </p:nvSpPr>
        <p:spPr>
          <a:xfrm>
            <a:off x="841248" y="2880360"/>
            <a:ext cx="5577840" cy="347472"/>
          </a:xfrm>
          <a:prstGeom prst="roundRect">
            <a:avLst>
              <a:gd name="adj" fmla="val 10526"/>
            </a:avLst>
          </a:prstGeom>
          <a:solidFill>
            <a:srgbClr val="F6F7F9"/>
          </a:solidFill>
          <a:ln w="12700">
            <a:solidFill>
              <a:srgbClr val="D7DDE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841248" y="2880360"/>
            <a:ext cx="54864" cy="347472"/>
          </a:xfrm>
          <a:prstGeom prst="rect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9"/>
          <p:cNvSpPr/>
          <p:nvPr/>
        </p:nvSpPr>
        <p:spPr>
          <a:xfrm>
            <a:off x="1024128" y="2962656"/>
            <a:ext cx="50292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2. Obiectivele lucrării de disertație</a:t>
            </a:r>
            <a:endParaRPr lang="en-US" sz="1420" dirty="0"/>
          </a:p>
        </p:txBody>
      </p:sp>
      <p:sp>
        <p:nvSpPr>
          <p:cNvPr id="24" name="Shape 20"/>
          <p:cNvSpPr/>
          <p:nvPr/>
        </p:nvSpPr>
        <p:spPr>
          <a:xfrm>
            <a:off x="841248" y="3383280"/>
            <a:ext cx="5577840" cy="347472"/>
          </a:xfrm>
          <a:prstGeom prst="roundRect">
            <a:avLst>
              <a:gd name="adj" fmla="val 10526"/>
            </a:avLst>
          </a:prstGeom>
          <a:solidFill>
            <a:srgbClr val="FFFFFF"/>
          </a:solidFill>
          <a:ln w="1270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1"/>
          <p:cNvSpPr/>
          <p:nvPr/>
        </p:nvSpPr>
        <p:spPr>
          <a:xfrm>
            <a:off x="841248" y="3383280"/>
            <a:ext cx="54864" cy="34747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2"/>
          <p:cNvSpPr/>
          <p:nvPr/>
        </p:nvSpPr>
        <p:spPr>
          <a:xfrm>
            <a:off x="1024128" y="3465576"/>
            <a:ext cx="50292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3. Soluția / metodologia tehnică</a:t>
            </a:r>
            <a:endParaRPr lang="en-US" sz="1420" dirty="0"/>
          </a:p>
        </p:txBody>
      </p:sp>
      <p:sp>
        <p:nvSpPr>
          <p:cNvPr id="27" name="Shape 23"/>
          <p:cNvSpPr/>
          <p:nvPr/>
        </p:nvSpPr>
        <p:spPr>
          <a:xfrm>
            <a:off x="841248" y="3886200"/>
            <a:ext cx="5577840" cy="347472"/>
          </a:xfrm>
          <a:prstGeom prst="roundRect">
            <a:avLst>
              <a:gd name="adj" fmla="val 10526"/>
            </a:avLst>
          </a:prstGeom>
          <a:solidFill>
            <a:srgbClr val="F6F7F9"/>
          </a:solidFill>
          <a:ln w="12700">
            <a:solidFill>
              <a:srgbClr val="D7DDE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4"/>
          <p:cNvSpPr/>
          <p:nvPr/>
        </p:nvSpPr>
        <p:spPr>
          <a:xfrm>
            <a:off x="841248" y="3886200"/>
            <a:ext cx="54864" cy="347472"/>
          </a:xfrm>
          <a:prstGeom prst="rect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5"/>
          <p:cNvSpPr/>
          <p:nvPr/>
        </p:nvSpPr>
        <p:spPr>
          <a:xfrm>
            <a:off x="1024128" y="3968496"/>
            <a:ext cx="50292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4. Implementare, testare și rezultate</a:t>
            </a:r>
            <a:endParaRPr lang="en-US" sz="1420" dirty="0"/>
          </a:p>
        </p:txBody>
      </p:sp>
      <p:sp>
        <p:nvSpPr>
          <p:cNvPr id="30" name="Shape 26"/>
          <p:cNvSpPr/>
          <p:nvPr/>
        </p:nvSpPr>
        <p:spPr>
          <a:xfrm>
            <a:off x="841248" y="4389120"/>
            <a:ext cx="5577840" cy="347472"/>
          </a:xfrm>
          <a:prstGeom prst="roundRect">
            <a:avLst>
              <a:gd name="adj" fmla="val 10526"/>
            </a:avLst>
          </a:prstGeom>
          <a:solidFill>
            <a:srgbClr val="FFFFFF"/>
          </a:solidFill>
          <a:ln w="1270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7"/>
          <p:cNvSpPr/>
          <p:nvPr/>
        </p:nvSpPr>
        <p:spPr>
          <a:xfrm>
            <a:off x="841248" y="4389120"/>
            <a:ext cx="54864" cy="34747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8"/>
          <p:cNvSpPr/>
          <p:nvPr/>
        </p:nvSpPr>
        <p:spPr>
          <a:xfrm>
            <a:off x="1024128" y="4471416"/>
            <a:ext cx="50292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5. Concluzii și direcții viitoare</a:t>
            </a:r>
            <a:endParaRPr lang="en-US" sz="1420" dirty="0"/>
          </a:p>
        </p:txBody>
      </p:sp>
      <p:sp>
        <p:nvSpPr>
          <p:cNvPr id="33" name="Shape 29"/>
          <p:cNvSpPr/>
          <p:nvPr/>
        </p:nvSpPr>
        <p:spPr>
          <a:xfrm>
            <a:off x="7452360" y="2423160"/>
            <a:ext cx="3383280" cy="2057400"/>
          </a:xfrm>
          <a:prstGeom prst="roundRect">
            <a:avLst>
              <a:gd name="adj" fmla="val 2667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0"/>
          <p:cNvSpPr/>
          <p:nvPr/>
        </p:nvSpPr>
        <p:spPr>
          <a:xfrm>
            <a:off x="7726680" y="2697480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Durată orientativă</a:t>
            </a:r>
            <a:endParaRPr lang="en-US" sz="1500" dirty="0"/>
          </a:p>
        </p:txBody>
      </p:sp>
      <p:sp>
        <p:nvSpPr>
          <p:cNvPr id="35" name="Text 31"/>
          <p:cNvSpPr/>
          <p:nvPr/>
        </p:nvSpPr>
        <p:spPr>
          <a:xfrm>
            <a:off x="7726680" y="3063240"/>
            <a:ext cx="2743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1400" dirty="0">
                <a:solidFill>
                  <a:srgbClr val="E5ECF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 minute total</a:t>
            </a:r>
            <a:endParaRPr lang="en-US" sz="1400" dirty="0"/>
          </a:p>
          <a:p>
            <a:pPr marL="0" indent="0" algn="l">
              <a:lnSpc>
                <a:spcPct val="118000"/>
              </a:lnSpc>
              <a:buNone/>
            </a:pPr>
            <a:r>
              <a:rPr lang="en-US" sz="1400" dirty="0">
                <a:solidFill>
                  <a:srgbClr val="E5ECF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≈ 1 min introducere</a:t>
            </a:r>
            <a:endParaRPr lang="en-US" sz="1400" dirty="0"/>
          </a:p>
          <a:p>
            <a:pPr marL="0" indent="0" algn="l">
              <a:lnSpc>
                <a:spcPct val="118000"/>
              </a:lnSpc>
              <a:buNone/>
            </a:pPr>
            <a:r>
              <a:rPr lang="en-US" sz="1400" dirty="0">
                <a:solidFill>
                  <a:srgbClr val="E5ECF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≈ 6–7 min metodă și rezultate</a:t>
            </a:r>
            <a:endParaRPr lang="en-US" sz="1400" dirty="0"/>
          </a:p>
          <a:p>
            <a:pPr marL="0" indent="0" algn="l">
              <a:lnSpc>
                <a:spcPct val="118000"/>
              </a:lnSpc>
              <a:buNone/>
            </a:pPr>
            <a:r>
              <a:rPr lang="en-US" sz="1400" dirty="0">
                <a:solidFill>
                  <a:srgbClr val="E5ECF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≈ 1–2 min concluzii</a:t>
            </a:r>
            <a:endParaRPr lang="en-US" sz="1400" dirty="0"/>
          </a:p>
        </p:txBody>
      </p:sp>
      <p:sp>
        <p:nvSpPr>
          <p:cNvPr id="36" name="Shape 32"/>
          <p:cNvSpPr/>
          <p:nvPr/>
        </p:nvSpPr>
        <p:spPr>
          <a:xfrm>
            <a:off x="841248" y="5760720"/>
            <a:ext cx="2651760" cy="256032"/>
          </a:xfrm>
          <a:prstGeom prst="roundRect">
            <a:avLst>
              <a:gd name="adj" fmla="val 21429"/>
            </a:avLst>
          </a:prstGeom>
          <a:solidFill>
            <a:srgbClr val="F6F7F9"/>
          </a:solidFill>
          <a:ln w="508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3"/>
          <p:cNvSpPr/>
          <p:nvPr/>
        </p:nvSpPr>
        <p:spPr>
          <a:xfrm>
            <a:off x="950976" y="5811012"/>
            <a:ext cx="2468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40" b="1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 copia capitolele din lucrare; prezintă firul logic al susținerii.</a:t>
            </a:r>
            <a:endParaRPr lang="en-US" sz="84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49808"/>
            <a:ext cx="12191695" cy="2743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9184" y="804672"/>
            <a:ext cx="11521440" cy="0"/>
          </a:xfrm>
          <a:prstGeom prst="line">
            <a:avLst/>
          </a:prstGeom>
          <a:noFill/>
          <a:ln w="635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207" y="137160"/>
            <a:ext cx="1286810" cy="329184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8102" y="91440"/>
            <a:ext cx="446556" cy="512064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880360" y="201168"/>
            <a:ext cx="58064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6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60" dirty="0"/>
          </a:p>
        </p:txBody>
      </p:sp>
      <p:sp>
        <p:nvSpPr>
          <p:cNvPr id="8" name="Text 4"/>
          <p:cNvSpPr/>
          <p:nvPr/>
        </p:nvSpPr>
        <p:spPr>
          <a:xfrm>
            <a:off x="2880360" y="438912"/>
            <a:ext cx="58064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9" name="Text 5"/>
          <p:cNvSpPr/>
          <p:nvPr/>
        </p:nvSpPr>
        <p:spPr>
          <a:xfrm>
            <a:off x="11521440" y="457200"/>
            <a:ext cx="310896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</a:t>
            </a:r>
            <a:endParaRPr lang="en-US" sz="780" dirty="0"/>
          </a:p>
        </p:txBody>
      </p:sp>
      <p:sp>
        <p:nvSpPr>
          <p:cNvPr id="10" name="Shape 6"/>
          <p:cNvSpPr/>
          <p:nvPr/>
        </p:nvSpPr>
        <p:spPr>
          <a:xfrm>
            <a:off x="411480" y="6528816"/>
            <a:ext cx="11384280" cy="0"/>
          </a:xfrm>
          <a:prstGeom prst="line">
            <a:avLst/>
          </a:prstGeom>
          <a:noFill/>
          <a:ln w="6350">
            <a:solidFill>
              <a:srgbClr val="D7DDE7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11480" y="6583680"/>
            <a:ext cx="1645920" cy="0"/>
          </a:xfrm>
          <a:prstGeom prst="line">
            <a:avLst/>
          </a:prstGeom>
          <a:noFill/>
          <a:ln w="1524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38912" y="6638544"/>
            <a:ext cx="84124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 • Facultatea de Autovehicule Rutiere, Mecatronică și Mecanică</a:t>
            </a:r>
            <a:endParaRPr lang="en-US" sz="720" dirty="0"/>
          </a:p>
        </p:txBody>
      </p:sp>
      <p:sp>
        <p:nvSpPr>
          <p:cNvPr id="13" name="Text 9"/>
          <p:cNvSpPr/>
          <p:nvPr/>
        </p:nvSpPr>
        <p:spPr>
          <a:xfrm>
            <a:off x="9281160" y="6638544"/>
            <a:ext cx="2514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14" name="Shape 10"/>
          <p:cNvSpPr/>
          <p:nvPr/>
        </p:nvSpPr>
        <p:spPr>
          <a:xfrm>
            <a:off x="749808" y="960120"/>
            <a:ext cx="1783080" cy="256032"/>
          </a:xfrm>
          <a:prstGeom prst="roundRect">
            <a:avLst>
              <a:gd name="adj" fmla="val 250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841248" y="1010412"/>
            <a:ext cx="16002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MODEL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749808" y="1371600"/>
            <a:ext cx="10789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E3A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Context și problemă</a:t>
            </a:r>
            <a:endParaRPr lang="en-US" sz="3100" dirty="0"/>
          </a:p>
        </p:txBody>
      </p:sp>
      <p:sp>
        <p:nvSpPr>
          <p:cNvPr id="17" name="Text 13"/>
          <p:cNvSpPr/>
          <p:nvPr/>
        </p:nvSpPr>
        <p:spPr>
          <a:xfrm>
            <a:off x="768096" y="1938528"/>
            <a:ext cx="9875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Explică de ce tema este relevantă și ce problemă concretă rezolvă lucrarea.</a:t>
            </a:r>
            <a:endParaRPr lang="en-US" sz="1550" dirty="0"/>
          </a:p>
        </p:txBody>
      </p:sp>
      <p:sp>
        <p:nvSpPr>
          <p:cNvPr id="18" name="Shape 14"/>
          <p:cNvSpPr/>
          <p:nvPr/>
        </p:nvSpPr>
        <p:spPr>
          <a:xfrm>
            <a:off x="841248" y="2423160"/>
            <a:ext cx="5486400" cy="2423160"/>
          </a:xfrm>
          <a:prstGeom prst="roundRect">
            <a:avLst>
              <a:gd name="adj" fmla="val 1887"/>
            </a:avLst>
          </a:prstGeom>
          <a:solidFill>
            <a:srgbClr val="F6F7F9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1078992" y="2679192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Problemă / nevoie practică sau științifică</a:t>
            </a:r>
            <a:endParaRPr lang="en-US" sz="1600" dirty="0"/>
          </a:p>
        </p:txBody>
      </p:sp>
      <p:sp>
        <p:nvSpPr>
          <p:cNvPr id="20" name="Text 16"/>
          <p:cNvSpPr/>
          <p:nvPr/>
        </p:nvSpPr>
        <p:spPr>
          <a:xfrm>
            <a:off x="1078992" y="3044952"/>
            <a:ext cx="4937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0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Context: sistem, proces, domeniu, aplicație</a:t>
            </a:r>
            <a:endParaRPr lang="en-US" sz="1400" dirty="0"/>
          </a:p>
        </p:txBody>
      </p:sp>
      <p:sp>
        <p:nvSpPr>
          <p:cNvPr id="21" name="Shape 17"/>
          <p:cNvSpPr/>
          <p:nvPr/>
        </p:nvSpPr>
        <p:spPr>
          <a:xfrm>
            <a:off x="6720840" y="2423160"/>
            <a:ext cx="4526280" cy="2423160"/>
          </a:xfrm>
          <a:prstGeom prst="roundRect">
            <a:avLst>
              <a:gd name="adj" fmla="val 1887"/>
            </a:avLst>
          </a:prstGeom>
          <a:solidFill>
            <a:srgbClr val="FFFFFF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8"/>
          <p:cNvSpPr/>
          <p:nvPr/>
        </p:nvSpPr>
        <p:spPr>
          <a:xfrm>
            <a:off x="6995160" y="2679192"/>
            <a:ext cx="40233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B52A2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Mesajul slide-ului</a:t>
            </a:r>
            <a:endParaRPr lang="en-US" sz="1550" dirty="0"/>
          </a:p>
        </p:txBody>
      </p:sp>
      <p:sp>
        <p:nvSpPr>
          <p:cNvPr id="23" name="Text 19"/>
          <p:cNvSpPr/>
          <p:nvPr/>
        </p:nvSpPr>
        <p:spPr>
          <a:xfrm>
            <a:off x="6995160" y="3063240"/>
            <a:ext cx="3886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„Lucrarea abordează problema X deoarece Y, iar soluția urmărește Z.”</a:t>
            </a:r>
            <a:endParaRPr lang="en-US" sz="1400" dirty="0"/>
          </a:p>
        </p:txBody>
      </p:sp>
      <p:sp>
        <p:nvSpPr>
          <p:cNvPr id="24" name="Text 20"/>
          <p:cNvSpPr/>
          <p:nvPr/>
        </p:nvSpPr>
        <p:spPr>
          <a:xfrm>
            <a:off x="6995160" y="3749040"/>
            <a:ext cx="36576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16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Ce lipsește în soluțiile existente?</a:t>
            </a:r>
            <a:endParaRPr lang="en-US" sz="116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16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Care este impactul tehnic/economic/academic?</a:t>
            </a:r>
            <a:endParaRPr lang="en-US" sz="116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16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Cum se leagă tema de programul de studii?</a:t>
            </a:r>
            <a:endParaRPr lang="en-US" sz="116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16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Ce restricții sau ipoteze sunt importante?</a:t>
            </a:r>
            <a:endParaRPr lang="en-US" sz="1160" dirty="0"/>
          </a:p>
        </p:txBody>
      </p:sp>
      <p:sp>
        <p:nvSpPr>
          <p:cNvPr id="25" name="Shape 21"/>
          <p:cNvSpPr/>
          <p:nvPr/>
        </p:nvSpPr>
        <p:spPr>
          <a:xfrm>
            <a:off x="841248" y="5760720"/>
            <a:ext cx="2651760" cy="256032"/>
          </a:xfrm>
          <a:prstGeom prst="roundRect">
            <a:avLst>
              <a:gd name="adj" fmla="val 21429"/>
            </a:avLst>
          </a:prstGeom>
          <a:solidFill>
            <a:srgbClr val="F6F7F9"/>
          </a:solidFill>
          <a:ln w="508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2"/>
          <p:cNvSpPr/>
          <p:nvPr/>
        </p:nvSpPr>
        <p:spPr>
          <a:xfrm>
            <a:off x="950976" y="5811012"/>
            <a:ext cx="2468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40" b="1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Folosește acest slide pentru a fixa problema, nu pentru a repeta introducerea din lucrare.</a:t>
            </a:r>
            <a:endParaRPr lang="en-US" sz="84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49808"/>
            <a:ext cx="12191695" cy="2743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9184" y="804672"/>
            <a:ext cx="11521440" cy="0"/>
          </a:xfrm>
          <a:prstGeom prst="line">
            <a:avLst/>
          </a:prstGeom>
          <a:noFill/>
          <a:ln w="635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207" y="137160"/>
            <a:ext cx="1286810" cy="329184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8102" y="91440"/>
            <a:ext cx="446556" cy="512064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880360" y="201168"/>
            <a:ext cx="58064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6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60" dirty="0"/>
          </a:p>
        </p:txBody>
      </p:sp>
      <p:sp>
        <p:nvSpPr>
          <p:cNvPr id="8" name="Text 4"/>
          <p:cNvSpPr/>
          <p:nvPr/>
        </p:nvSpPr>
        <p:spPr>
          <a:xfrm>
            <a:off x="2880360" y="438912"/>
            <a:ext cx="58064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9" name="Text 5"/>
          <p:cNvSpPr/>
          <p:nvPr/>
        </p:nvSpPr>
        <p:spPr>
          <a:xfrm>
            <a:off x="11521440" y="457200"/>
            <a:ext cx="310896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</a:t>
            </a:r>
            <a:endParaRPr lang="en-US" sz="780" dirty="0"/>
          </a:p>
        </p:txBody>
      </p:sp>
      <p:sp>
        <p:nvSpPr>
          <p:cNvPr id="10" name="Shape 6"/>
          <p:cNvSpPr/>
          <p:nvPr/>
        </p:nvSpPr>
        <p:spPr>
          <a:xfrm>
            <a:off x="411480" y="6528816"/>
            <a:ext cx="11384280" cy="0"/>
          </a:xfrm>
          <a:prstGeom prst="line">
            <a:avLst/>
          </a:prstGeom>
          <a:noFill/>
          <a:ln w="6350">
            <a:solidFill>
              <a:srgbClr val="D7DDE7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11480" y="6583680"/>
            <a:ext cx="1645920" cy="0"/>
          </a:xfrm>
          <a:prstGeom prst="line">
            <a:avLst/>
          </a:prstGeom>
          <a:noFill/>
          <a:ln w="1524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38912" y="6638544"/>
            <a:ext cx="84124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 • Facultatea de Autovehicule Rutiere, Mecatronică și Mecanică</a:t>
            </a:r>
            <a:endParaRPr lang="en-US" sz="720" dirty="0"/>
          </a:p>
        </p:txBody>
      </p:sp>
      <p:sp>
        <p:nvSpPr>
          <p:cNvPr id="13" name="Text 9"/>
          <p:cNvSpPr/>
          <p:nvPr/>
        </p:nvSpPr>
        <p:spPr>
          <a:xfrm>
            <a:off x="9281160" y="6638544"/>
            <a:ext cx="2514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14" name="Shape 10"/>
          <p:cNvSpPr/>
          <p:nvPr/>
        </p:nvSpPr>
        <p:spPr>
          <a:xfrm>
            <a:off x="749808" y="960120"/>
            <a:ext cx="1783080" cy="256032"/>
          </a:xfrm>
          <a:prstGeom prst="roundRect">
            <a:avLst>
              <a:gd name="adj" fmla="val 250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841248" y="1010412"/>
            <a:ext cx="16002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MODEL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749808" y="1371600"/>
            <a:ext cx="10789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E3A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Obiective și contribuții</a:t>
            </a:r>
            <a:endParaRPr lang="en-US" sz="3100" dirty="0"/>
          </a:p>
        </p:txBody>
      </p:sp>
      <p:sp>
        <p:nvSpPr>
          <p:cNvPr id="17" name="Text 13"/>
          <p:cNvSpPr/>
          <p:nvPr/>
        </p:nvSpPr>
        <p:spPr>
          <a:xfrm>
            <a:off x="768096" y="1938528"/>
            <a:ext cx="9875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Pentru disertație, evidențiază rigoarea metodologică și contribuția analitică/științifică.</a:t>
            </a:r>
            <a:endParaRPr lang="en-US" sz="1550" dirty="0"/>
          </a:p>
        </p:txBody>
      </p:sp>
      <p:sp>
        <p:nvSpPr>
          <p:cNvPr id="18" name="Shape 14"/>
          <p:cNvSpPr/>
          <p:nvPr/>
        </p:nvSpPr>
        <p:spPr>
          <a:xfrm>
            <a:off x="841248" y="2432304"/>
            <a:ext cx="3429000" cy="96012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841248" y="2432304"/>
            <a:ext cx="73152" cy="960120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1042416" y="2606040"/>
            <a:ext cx="320040" cy="320040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1042416" y="2679192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1000" dirty="0"/>
          </a:p>
        </p:txBody>
      </p:sp>
      <p:sp>
        <p:nvSpPr>
          <p:cNvPr id="22" name="Text 18"/>
          <p:cNvSpPr/>
          <p:nvPr/>
        </p:nvSpPr>
        <p:spPr>
          <a:xfrm>
            <a:off x="1499616" y="258775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Obiectiv general</a:t>
            </a:r>
            <a:endParaRPr lang="en-US" sz="1420" dirty="0"/>
          </a:p>
        </p:txBody>
      </p:sp>
      <p:sp>
        <p:nvSpPr>
          <p:cNvPr id="23" name="Text 19"/>
          <p:cNvSpPr/>
          <p:nvPr/>
        </p:nvSpPr>
        <p:spPr>
          <a:xfrm>
            <a:off x="1499616" y="2862072"/>
            <a:ext cx="256032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[Formulați obiectivul principal în 1–2 propoziții.]</a:t>
            </a:r>
            <a:endParaRPr lang="en-US" sz="1150" dirty="0"/>
          </a:p>
        </p:txBody>
      </p:sp>
      <p:sp>
        <p:nvSpPr>
          <p:cNvPr id="24" name="Shape 20"/>
          <p:cNvSpPr/>
          <p:nvPr/>
        </p:nvSpPr>
        <p:spPr>
          <a:xfrm>
            <a:off x="4480560" y="2432304"/>
            <a:ext cx="3429000" cy="96012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1"/>
          <p:cNvSpPr/>
          <p:nvPr/>
        </p:nvSpPr>
        <p:spPr>
          <a:xfrm>
            <a:off x="4480560" y="2432304"/>
            <a:ext cx="73152" cy="960120"/>
          </a:xfrm>
          <a:prstGeom prst="rect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2"/>
          <p:cNvSpPr/>
          <p:nvPr/>
        </p:nvSpPr>
        <p:spPr>
          <a:xfrm>
            <a:off x="4681728" y="2606040"/>
            <a:ext cx="320040" cy="320040"/>
          </a:xfrm>
          <a:prstGeom prst="ellipse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3"/>
          <p:cNvSpPr/>
          <p:nvPr/>
        </p:nvSpPr>
        <p:spPr>
          <a:xfrm>
            <a:off x="4681728" y="2679192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1000" dirty="0"/>
          </a:p>
        </p:txBody>
      </p:sp>
      <p:sp>
        <p:nvSpPr>
          <p:cNvPr id="28" name="Text 24"/>
          <p:cNvSpPr/>
          <p:nvPr/>
        </p:nvSpPr>
        <p:spPr>
          <a:xfrm>
            <a:off x="5138928" y="258775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Obiective specifice</a:t>
            </a:r>
            <a:endParaRPr lang="en-US" sz="1420" dirty="0"/>
          </a:p>
        </p:txBody>
      </p:sp>
      <p:sp>
        <p:nvSpPr>
          <p:cNvPr id="29" name="Text 25"/>
          <p:cNvSpPr/>
          <p:nvPr/>
        </p:nvSpPr>
        <p:spPr>
          <a:xfrm>
            <a:off x="5138928" y="2862072"/>
            <a:ext cx="256032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1. [Obiectiv 1]</a:t>
            </a:r>
            <a:endParaRPr lang="en-US" sz="115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2. [Obiectiv 2]</a:t>
            </a:r>
            <a:endParaRPr lang="en-US" sz="115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3. [Obiectiv 3]</a:t>
            </a:r>
            <a:endParaRPr lang="en-US" sz="1150" dirty="0"/>
          </a:p>
        </p:txBody>
      </p:sp>
      <p:sp>
        <p:nvSpPr>
          <p:cNvPr id="30" name="Shape 26"/>
          <p:cNvSpPr/>
          <p:nvPr/>
        </p:nvSpPr>
        <p:spPr>
          <a:xfrm>
            <a:off x="8119872" y="2432304"/>
            <a:ext cx="3154680" cy="96012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7"/>
          <p:cNvSpPr/>
          <p:nvPr/>
        </p:nvSpPr>
        <p:spPr>
          <a:xfrm>
            <a:off x="8119872" y="2432304"/>
            <a:ext cx="73152" cy="960120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8"/>
          <p:cNvSpPr/>
          <p:nvPr/>
        </p:nvSpPr>
        <p:spPr>
          <a:xfrm>
            <a:off x="8321040" y="2606040"/>
            <a:ext cx="320040" cy="320040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9"/>
          <p:cNvSpPr/>
          <p:nvPr/>
        </p:nvSpPr>
        <p:spPr>
          <a:xfrm>
            <a:off x="8321040" y="2679192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1000" dirty="0"/>
          </a:p>
        </p:txBody>
      </p:sp>
      <p:sp>
        <p:nvSpPr>
          <p:cNvPr id="34" name="Text 30"/>
          <p:cNvSpPr/>
          <p:nvPr/>
        </p:nvSpPr>
        <p:spPr>
          <a:xfrm>
            <a:off x="8778240" y="258775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Contribuție proprie</a:t>
            </a:r>
            <a:endParaRPr lang="en-US" sz="1420" dirty="0"/>
          </a:p>
        </p:txBody>
      </p:sp>
      <p:sp>
        <p:nvSpPr>
          <p:cNvPr id="35" name="Text 31"/>
          <p:cNvSpPr/>
          <p:nvPr/>
        </p:nvSpPr>
        <p:spPr>
          <a:xfrm>
            <a:off x="8778240" y="2862072"/>
            <a:ext cx="228600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[Ce ați proiectat, analizat, implementat, testat sau validat personal?]</a:t>
            </a:r>
            <a:endParaRPr lang="en-US" sz="1150" dirty="0"/>
          </a:p>
        </p:txBody>
      </p:sp>
      <p:sp>
        <p:nvSpPr>
          <p:cNvPr id="36" name="Shape 32"/>
          <p:cNvSpPr/>
          <p:nvPr/>
        </p:nvSpPr>
        <p:spPr>
          <a:xfrm>
            <a:off x="1005840" y="3977640"/>
            <a:ext cx="9875520" cy="960120"/>
          </a:xfrm>
          <a:prstGeom prst="roundRect">
            <a:avLst>
              <a:gd name="adj" fmla="val 4762"/>
            </a:avLst>
          </a:prstGeom>
          <a:solidFill>
            <a:srgbClr val="F6F7F9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3"/>
          <p:cNvSpPr/>
          <p:nvPr/>
        </p:nvSpPr>
        <p:spPr>
          <a:xfrm>
            <a:off x="1234440" y="4178808"/>
            <a:ext cx="5303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Trasabilitate: obiectiv → metodă → rezultat → concluzie</a:t>
            </a:r>
            <a:endParaRPr lang="en-US" sz="1450" dirty="0"/>
          </a:p>
        </p:txBody>
      </p:sp>
      <p:sp>
        <p:nvSpPr>
          <p:cNvPr id="38" name="Shape 34"/>
          <p:cNvSpPr/>
          <p:nvPr/>
        </p:nvSpPr>
        <p:spPr>
          <a:xfrm>
            <a:off x="1417320" y="4480560"/>
            <a:ext cx="1645920" cy="292608"/>
          </a:xfrm>
          <a:prstGeom prst="roundRect">
            <a:avLst>
              <a:gd name="adj" fmla="val 12500"/>
            </a:avLst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5"/>
          <p:cNvSpPr/>
          <p:nvPr/>
        </p:nvSpPr>
        <p:spPr>
          <a:xfrm>
            <a:off x="1417320" y="4558284"/>
            <a:ext cx="16459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3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Obiectiv</a:t>
            </a:r>
            <a:endParaRPr lang="en-US" sz="930" dirty="0"/>
          </a:p>
        </p:txBody>
      </p:sp>
      <p:sp>
        <p:nvSpPr>
          <p:cNvPr id="40" name="Shape 36"/>
          <p:cNvSpPr/>
          <p:nvPr/>
        </p:nvSpPr>
        <p:spPr>
          <a:xfrm rot="5400000">
            <a:off x="3200400" y="4526280"/>
            <a:ext cx="164592" cy="164592"/>
          </a:xfrm>
          <a:prstGeom prst="triangle">
            <a:avLst/>
          </a:prstGeom>
          <a:solidFill>
            <a:srgbClr val="5B6472"/>
          </a:solidFill>
          <a:ln w="12700">
            <a:solidFill>
              <a:srgbClr val="5B64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7"/>
          <p:cNvSpPr/>
          <p:nvPr/>
        </p:nvSpPr>
        <p:spPr>
          <a:xfrm>
            <a:off x="3657600" y="4480560"/>
            <a:ext cx="1645920" cy="292608"/>
          </a:xfrm>
          <a:prstGeom prst="roundRect">
            <a:avLst>
              <a:gd name="adj" fmla="val 125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38"/>
          <p:cNvSpPr/>
          <p:nvPr/>
        </p:nvSpPr>
        <p:spPr>
          <a:xfrm>
            <a:off x="3657600" y="4558284"/>
            <a:ext cx="16459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3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Metodă</a:t>
            </a:r>
            <a:endParaRPr lang="en-US" sz="930" dirty="0"/>
          </a:p>
        </p:txBody>
      </p:sp>
      <p:sp>
        <p:nvSpPr>
          <p:cNvPr id="43" name="Shape 39"/>
          <p:cNvSpPr/>
          <p:nvPr/>
        </p:nvSpPr>
        <p:spPr>
          <a:xfrm rot="5400000">
            <a:off x="5440680" y="4526280"/>
            <a:ext cx="164592" cy="164592"/>
          </a:xfrm>
          <a:prstGeom prst="triangle">
            <a:avLst/>
          </a:prstGeom>
          <a:solidFill>
            <a:srgbClr val="5B6472"/>
          </a:solidFill>
          <a:ln w="12700">
            <a:solidFill>
              <a:srgbClr val="5B64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Shape 40"/>
          <p:cNvSpPr/>
          <p:nvPr/>
        </p:nvSpPr>
        <p:spPr>
          <a:xfrm>
            <a:off x="5897880" y="4480560"/>
            <a:ext cx="1645920" cy="292608"/>
          </a:xfrm>
          <a:prstGeom prst="roundRect">
            <a:avLst>
              <a:gd name="adj" fmla="val 12500"/>
            </a:avLst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1"/>
          <p:cNvSpPr/>
          <p:nvPr/>
        </p:nvSpPr>
        <p:spPr>
          <a:xfrm>
            <a:off x="5897880" y="4558284"/>
            <a:ext cx="16459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3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Rezultat</a:t>
            </a:r>
            <a:endParaRPr lang="en-US" sz="930" dirty="0"/>
          </a:p>
        </p:txBody>
      </p:sp>
      <p:sp>
        <p:nvSpPr>
          <p:cNvPr id="46" name="Shape 42"/>
          <p:cNvSpPr/>
          <p:nvPr/>
        </p:nvSpPr>
        <p:spPr>
          <a:xfrm rot="5400000">
            <a:off x="7680960" y="4526280"/>
            <a:ext cx="164592" cy="164592"/>
          </a:xfrm>
          <a:prstGeom prst="triangle">
            <a:avLst/>
          </a:prstGeom>
          <a:solidFill>
            <a:srgbClr val="5B6472"/>
          </a:solidFill>
          <a:ln w="12700">
            <a:solidFill>
              <a:srgbClr val="5B64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Shape 43"/>
          <p:cNvSpPr/>
          <p:nvPr/>
        </p:nvSpPr>
        <p:spPr>
          <a:xfrm>
            <a:off x="8138160" y="4480560"/>
            <a:ext cx="1645920" cy="292608"/>
          </a:xfrm>
          <a:prstGeom prst="roundRect">
            <a:avLst>
              <a:gd name="adj" fmla="val 125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4"/>
          <p:cNvSpPr/>
          <p:nvPr/>
        </p:nvSpPr>
        <p:spPr>
          <a:xfrm>
            <a:off x="8138160" y="4558284"/>
            <a:ext cx="16459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3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Concluzie</a:t>
            </a:r>
            <a:endParaRPr lang="en-US" sz="930" dirty="0"/>
          </a:p>
        </p:txBody>
      </p:sp>
      <p:sp>
        <p:nvSpPr>
          <p:cNvPr id="49" name="Shape 45"/>
          <p:cNvSpPr/>
          <p:nvPr/>
        </p:nvSpPr>
        <p:spPr>
          <a:xfrm>
            <a:off x="841248" y="5760720"/>
            <a:ext cx="2651760" cy="256032"/>
          </a:xfrm>
          <a:prstGeom prst="roundRect">
            <a:avLst>
              <a:gd name="adj" fmla="val 21429"/>
            </a:avLst>
          </a:prstGeom>
          <a:solidFill>
            <a:srgbClr val="F6F7F9"/>
          </a:solidFill>
          <a:ln w="508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6"/>
          <p:cNvSpPr/>
          <p:nvPr/>
        </p:nvSpPr>
        <p:spPr>
          <a:xfrm>
            <a:off x="950976" y="5811012"/>
            <a:ext cx="2468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40" b="1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Obiectivele trebuie să fie verificabile. Evită formulări generale precum „studierea domeniului”.</a:t>
            </a:r>
            <a:endParaRPr lang="en-US" sz="84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49808"/>
            <a:ext cx="12191695" cy="2743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9184" y="804672"/>
            <a:ext cx="11521440" cy="0"/>
          </a:xfrm>
          <a:prstGeom prst="line">
            <a:avLst/>
          </a:prstGeom>
          <a:noFill/>
          <a:ln w="635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207" y="137160"/>
            <a:ext cx="1286810" cy="329184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8102" y="91440"/>
            <a:ext cx="446556" cy="512064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880360" y="201168"/>
            <a:ext cx="58064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6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60" dirty="0"/>
          </a:p>
        </p:txBody>
      </p:sp>
      <p:sp>
        <p:nvSpPr>
          <p:cNvPr id="8" name="Text 4"/>
          <p:cNvSpPr/>
          <p:nvPr/>
        </p:nvSpPr>
        <p:spPr>
          <a:xfrm>
            <a:off x="2880360" y="438912"/>
            <a:ext cx="58064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9" name="Text 5"/>
          <p:cNvSpPr/>
          <p:nvPr/>
        </p:nvSpPr>
        <p:spPr>
          <a:xfrm>
            <a:off x="11521440" y="457200"/>
            <a:ext cx="310896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</a:t>
            </a:r>
            <a:endParaRPr lang="en-US" sz="780" dirty="0"/>
          </a:p>
        </p:txBody>
      </p:sp>
      <p:sp>
        <p:nvSpPr>
          <p:cNvPr id="10" name="Shape 6"/>
          <p:cNvSpPr/>
          <p:nvPr/>
        </p:nvSpPr>
        <p:spPr>
          <a:xfrm>
            <a:off x="411480" y="6528816"/>
            <a:ext cx="11384280" cy="0"/>
          </a:xfrm>
          <a:prstGeom prst="line">
            <a:avLst/>
          </a:prstGeom>
          <a:noFill/>
          <a:ln w="6350">
            <a:solidFill>
              <a:srgbClr val="D7DDE7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11480" y="6583680"/>
            <a:ext cx="1645920" cy="0"/>
          </a:xfrm>
          <a:prstGeom prst="line">
            <a:avLst/>
          </a:prstGeom>
          <a:noFill/>
          <a:ln w="1524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38912" y="6638544"/>
            <a:ext cx="84124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 • Facultatea de Autovehicule Rutiere, Mecatronică și Mecanică</a:t>
            </a:r>
            <a:endParaRPr lang="en-US" sz="720" dirty="0"/>
          </a:p>
        </p:txBody>
      </p:sp>
      <p:sp>
        <p:nvSpPr>
          <p:cNvPr id="13" name="Text 9"/>
          <p:cNvSpPr/>
          <p:nvPr/>
        </p:nvSpPr>
        <p:spPr>
          <a:xfrm>
            <a:off x="9281160" y="6638544"/>
            <a:ext cx="2514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14" name="Shape 10"/>
          <p:cNvSpPr/>
          <p:nvPr/>
        </p:nvSpPr>
        <p:spPr>
          <a:xfrm>
            <a:off x="749808" y="960120"/>
            <a:ext cx="1783080" cy="256032"/>
          </a:xfrm>
          <a:prstGeom prst="roundRect">
            <a:avLst>
              <a:gd name="adj" fmla="val 250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841248" y="1010412"/>
            <a:ext cx="16002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MODEL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749808" y="1371600"/>
            <a:ext cx="10789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E3A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Stadiul actual / surse relevante</a:t>
            </a:r>
            <a:endParaRPr lang="en-US" sz="3100" dirty="0"/>
          </a:p>
        </p:txBody>
      </p:sp>
      <p:sp>
        <p:nvSpPr>
          <p:cNvPr id="17" name="Text 13"/>
          <p:cNvSpPr/>
          <p:nvPr/>
        </p:nvSpPr>
        <p:spPr>
          <a:xfrm>
            <a:off x="768096" y="1938528"/>
            <a:ext cx="9875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Arată pe scurt ce soluții, standarde sau lucrări au stat la baza demersului.</a:t>
            </a:r>
            <a:endParaRPr lang="en-US" sz="1550" dirty="0"/>
          </a:p>
        </p:txBody>
      </p:sp>
      <p:sp>
        <p:nvSpPr>
          <p:cNvPr id="18" name="Shape 14"/>
          <p:cNvSpPr/>
          <p:nvPr/>
        </p:nvSpPr>
        <p:spPr>
          <a:xfrm>
            <a:off x="868680" y="2423160"/>
            <a:ext cx="6583680" cy="2560320"/>
          </a:xfrm>
          <a:prstGeom prst="roundRect">
            <a:avLst>
              <a:gd name="adj" fmla="val 1429"/>
            </a:avLst>
          </a:prstGeom>
          <a:solidFill>
            <a:srgbClr val="FFFFFF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868680" y="2423160"/>
            <a:ext cx="1645920" cy="384048"/>
          </a:xfrm>
          <a:prstGeom prst="rect">
            <a:avLst/>
          </a:prstGeom>
          <a:solidFill>
            <a:srgbClr val="B52A21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6"/>
          <p:cNvSpPr/>
          <p:nvPr/>
        </p:nvSpPr>
        <p:spPr>
          <a:xfrm>
            <a:off x="914400" y="2551176"/>
            <a:ext cx="1554480" cy="100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Sursă</a:t>
            </a:r>
            <a:endParaRPr lang="en-US" sz="1000" dirty="0"/>
          </a:p>
        </p:txBody>
      </p:sp>
      <p:sp>
        <p:nvSpPr>
          <p:cNvPr id="21" name="Shape 17"/>
          <p:cNvSpPr/>
          <p:nvPr/>
        </p:nvSpPr>
        <p:spPr>
          <a:xfrm>
            <a:off x="2514600" y="2423160"/>
            <a:ext cx="1645920" cy="384048"/>
          </a:xfrm>
          <a:prstGeom prst="rect">
            <a:avLst/>
          </a:prstGeom>
          <a:solidFill>
            <a:srgbClr val="1E3A6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8"/>
          <p:cNvSpPr/>
          <p:nvPr/>
        </p:nvSpPr>
        <p:spPr>
          <a:xfrm>
            <a:off x="2560320" y="2551176"/>
            <a:ext cx="1554480" cy="100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Metodă</a:t>
            </a:r>
            <a:endParaRPr lang="en-US" sz="1000" dirty="0"/>
          </a:p>
        </p:txBody>
      </p:sp>
      <p:sp>
        <p:nvSpPr>
          <p:cNvPr id="23" name="Shape 19"/>
          <p:cNvSpPr/>
          <p:nvPr/>
        </p:nvSpPr>
        <p:spPr>
          <a:xfrm>
            <a:off x="4160520" y="2423160"/>
            <a:ext cx="1645920" cy="384048"/>
          </a:xfrm>
          <a:prstGeom prst="rect">
            <a:avLst/>
          </a:prstGeom>
          <a:solidFill>
            <a:srgbClr val="B52A21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0"/>
          <p:cNvSpPr/>
          <p:nvPr/>
        </p:nvSpPr>
        <p:spPr>
          <a:xfrm>
            <a:off x="4206240" y="2551176"/>
            <a:ext cx="1554480" cy="100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Limită</a:t>
            </a:r>
            <a:endParaRPr lang="en-US" sz="1000" dirty="0"/>
          </a:p>
        </p:txBody>
      </p:sp>
      <p:sp>
        <p:nvSpPr>
          <p:cNvPr id="25" name="Shape 21"/>
          <p:cNvSpPr/>
          <p:nvPr/>
        </p:nvSpPr>
        <p:spPr>
          <a:xfrm>
            <a:off x="5806440" y="2423160"/>
            <a:ext cx="1645920" cy="384048"/>
          </a:xfrm>
          <a:prstGeom prst="rect">
            <a:avLst/>
          </a:prstGeom>
          <a:solidFill>
            <a:srgbClr val="1E3A6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2"/>
          <p:cNvSpPr/>
          <p:nvPr/>
        </p:nvSpPr>
        <p:spPr>
          <a:xfrm>
            <a:off x="5852160" y="2551176"/>
            <a:ext cx="1554480" cy="100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Relevanță</a:t>
            </a:r>
            <a:endParaRPr lang="en-US" sz="1000" dirty="0"/>
          </a:p>
        </p:txBody>
      </p:sp>
      <p:sp>
        <p:nvSpPr>
          <p:cNvPr id="27" name="Shape 23"/>
          <p:cNvSpPr/>
          <p:nvPr/>
        </p:nvSpPr>
        <p:spPr>
          <a:xfrm>
            <a:off x="868680" y="2807208"/>
            <a:ext cx="1645920" cy="512064"/>
          </a:xfrm>
          <a:prstGeom prst="rect">
            <a:avLst/>
          </a:prstGeom>
          <a:solidFill>
            <a:srgbClr val="F6F7F9"/>
          </a:solidFill>
          <a:ln w="4445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4"/>
          <p:cNvSpPr/>
          <p:nvPr/>
        </p:nvSpPr>
        <p:spPr>
          <a:xfrm>
            <a:off x="2514600" y="2807208"/>
            <a:ext cx="1645920" cy="512064"/>
          </a:xfrm>
          <a:prstGeom prst="rect">
            <a:avLst/>
          </a:prstGeom>
          <a:solidFill>
            <a:srgbClr val="F6F7F9"/>
          </a:solidFill>
          <a:ln w="4445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5"/>
          <p:cNvSpPr/>
          <p:nvPr/>
        </p:nvSpPr>
        <p:spPr>
          <a:xfrm>
            <a:off x="4160520" y="2807208"/>
            <a:ext cx="1645920" cy="512064"/>
          </a:xfrm>
          <a:prstGeom prst="rect">
            <a:avLst/>
          </a:prstGeom>
          <a:solidFill>
            <a:srgbClr val="F6F7F9"/>
          </a:solidFill>
          <a:ln w="4445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6"/>
          <p:cNvSpPr/>
          <p:nvPr/>
        </p:nvSpPr>
        <p:spPr>
          <a:xfrm>
            <a:off x="5806440" y="2807208"/>
            <a:ext cx="1645920" cy="512064"/>
          </a:xfrm>
          <a:prstGeom prst="rect">
            <a:avLst/>
          </a:prstGeom>
          <a:solidFill>
            <a:srgbClr val="F6F7F9"/>
          </a:solidFill>
          <a:ln w="4445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7"/>
          <p:cNvSpPr/>
          <p:nvPr/>
        </p:nvSpPr>
        <p:spPr>
          <a:xfrm>
            <a:off x="868680" y="3319272"/>
            <a:ext cx="1645920" cy="512064"/>
          </a:xfrm>
          <a:prstGeom prst="rect">
            <a:avLst/>
          </a:prstGeom>
          <a:solidFill>
            <a:srgbClr val="FFFFFF"/>
          </a:solidFill>
          <a:ln w="4445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8"/>
          <p:cNvSpPr/>
          <p:nvPr/>
        </p:nvSpPr>
        <p:spPr>
          <a:xfrm>
            <a:off x="2514600" y="3319272"/>
            <a:ext cx="1645920" cy="512064"/>
          </a:xfrm>
          <a:prstGeom prst="rect">
            <a:avLst/>
          </a:prstGeom>
          <a:solidFill>
            <a:srgbClr val="FFFFFF"/>
          </a:solidFill>
          <a:ln w="4445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29"/>
          <p:cNvSpPr/>
          <p:nvPr/>
        </p:nvSpPr>
        <p:spPr>
          <a:xfrm>
            <a:off x="4160520" y="3319272"/>
            <a:ext cx="1645920" cy="512064"/>
          </a:xfrm>
          <a:prstGeom prst="rect">
            <a:avLst/>
          </a:prstGeom>
          <a:solidFill>
            <a:srgbClr val="FFFFFF"/>
          </a:solidFill>
          <a:ln w="4445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0"/>
          <p:cNvSpPr/>
          <p:nvPr/>
        </p:nvSpPr>
        <p:spPr>
          <a:xfrm>
            <a:off x="5806440" y="3319272"/>
            <a:ext cx="1645920" cy="512064"/>
          </a:xfrm>
          <a:prstGeom prst="rect">
            <a:avLst/>
          </a:prstGeom>
          <a:solidFill>
            <a:srgbClr val="FFFFFF"/>
          </a:solidFill>
          <a:ln w="4445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1"/>
          <p:cNvSpPr/>
          <p:nvPr/>
        </p:nvSpPr>
        <p:spPr>
          <a:xfrm>
            <a:off x="868680" y="3831336"/>
            <a:ext cx="1645920" cy="512064"/>
          </a:xfrm>
          <a:prstGeom prst="rect">
            <a:avLst/>
          </a:prstGeom>
          <a:solidFill>
            <a:srgbClr val="F6F7F9"/>
          </a:solidFill>
          <a:ln w="4445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2"/>
          <p:cNvSpPr/>
          <p:nvPr/>
        </p:nvSpPr>
        <p:spPr>
          <a:xfrm>
            <a:off x="2514600" y="3831336"/>
            <a:ext cx="1645920" cy="512064"/>
          </a:xfrm>
          <a:prstGeom prst="rect">
            <a:avLst/>
          </a:prstGeom>
          <a:solidFill>
            <a:srgbClr val="F6F7F9"/>
          </a:solidFill>
          <a:ln w="4445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3"/>
          <p:cNvSpPr/>
          <p:nvPr/>
        </p:nvSpPr>
        <p:spPr>
          <a:xfrm>
            <a:off x="4160520" y="3831336"/>
            <a:ext cx="1645920" cy="512064"/>
          </a:xfrm>
          <a:prstGeom prst="rect">
            <a:avLst/>
          </a:prstGeom>
          <a:solidFill>
            <a:srgbClr val="F6F7F9"/>
          </a:solidFill>
          <a:ln w="4445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4"/>
          <p:cNvSpPr/>
          <p:nvPr/>
        </p:nvSpPr>
        <p:spPr>
          <a:xfrm>
            <a:off x="5806440" y="3831336"/>
            <a:ext cx="1645920" cy="512064"/>
          </a:xfrm>
          <a:prstGeom prst="rect">
            <a:avLst/>
          </a:prstGeom>
          <a:solidFill>
            <a:srgbClr val="F6F7F9"/>
          </a:solidFill>
          <a:ln w="4445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5"/>
          <p:cNvSpPr/>
          <p:nvPr/>
        </p:nvSpPr>
        <p:spPr>
          <a:xfrm>
            <a:off x="868680" y="4343400"/>
            <a:ext cx="1645920" cy="512064"/>
          </a:xfrm>
          <a:prstGeom prst="rect">
            <a:avLst/>
          </a:prstGeom>
          <a:solidFill>
            <a:srgbClr val="FFFFFF"/>
          </a:solidFill>
          <a:ln w="4445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6"/>
          <p:cNvSpPr/>
          <p:nvPr/>
        </p:nvSpPr>
        <p:spPr>
          <a:xfrm>
            <a:off x="2514600" y="4343400"/>
            <a:ext cx="1645920" cy="512064"/>
          </a:xfrm>
          <a:prstGeom prst="rect">
            <a:avLst/>
          </a:prstGeom>
          <a:solidFill>
            <a:srgbClr val="FFFFFF"/>
          </a:solidFill>
          <a:ln w="4445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7"/>
          <p:cNvSpPr/>
          <p:nvPr/>
        </p:nvSpPr>
        <p:spPr>
          <a:xfrm>
            <a:off x="4160520" y="4343400"/>
            <a:ext cx="1645920" cy="512064"/>
          </a:xfrm>
          <a:prstGeom prst="rect">
            <a:avLst/>
          </a:prstGeom>
          <a:solidFill>
            <a:srgbClr val="FFFFFF"/>
          </a:solidFill>
          <a:ln w="4445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38"/>
          <p:cNvSpPr/>
          <p:nvPr/>
        </p:nvSpPr>
        <p:spPr>
          <a:xfrm>
            <a:off x="5806440" y="4343400"/>
            <a:ext cx="1645920" cy="512064"/>
          </a:xfrm>
          <a:prstGeom prst="rect">
            <a:avLst/>
          </a:prstGeom>
          <a:solidFill>
            <a:srgbClr val="FFFFFF"/>
          </a:solidFill>
          <a:ln w="4445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39"/>
          <p:cNvSpPr/>
          <p:nvPr/>
        </p:nvSpPr>
        <p:spPr>
          <a:xfrm>
            <a:off x="978408" y="2971800"/>
            <a:ext cx="1463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9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[Autor, an]</a:t>
            </a:r>
            <a:endParaRPr lang="en-US" sz="950" dirty="0"/>
          </a:p>
        </p:txBody>
      </p:sp>
      <p:sp>
        <p:nvSpPr>
          <p:cNvPr id="44" name="Text 40"/>
          <p:cNvSpPr/>
          <p:nvPr/>
        </p:nvSpPr>
        <p:spPr>
          <a:xfrm>
            <a:off x="2606040" y="2971800"/>
            <a:ext cx="1463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9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[Metodă / standard]</a:t>
            </a:r>
            <a:endParaRPr lang="en-US" sz="950" dirty="0"/>
          </a:p>
        </p:txBody>
      </p:sp>
      <p:sp>
        <p:nvSpPr>
          <p:cNvPr id="45" name="Text 41"/>
          <p:cNvSpPr/>
          <p:nvPr/>
        </p:nvSpPr>
        <p:spPr>
          <a:xfrm>
            <a:off x="4251960" y="2971800"/>
            <a:ext cx="1463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9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[Limitare]</a:t>
            </a:r>
            <a:endParaRPr lang="en-US" sz="950" dirty="0"/>
          </a:p>
        </p:txBody>
      </p:sp>
      <p:sp>
        <p:nvSpPr>
          <p:cNvPr id="46" name="Text 42"/>
          <p:cNvSpPr/>
          <p:nvPr/>
        </p:nvSpPr>
        <p:spPr>
          <a:xfrm>
            <a:off x="5897880" y="2971800"/>
            <a:ext cx="1463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9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[De ce contează]</a:t>
            </a:r>
            <a:endParaRPr lang="en-US" sz="950" dirty="0"/>
          </a:p>
        </p:txBody>
      </p:sp>
      <p:sp>
        <p:nvSpPr>
          <p:cNvPr id="47" name="Shape 43"/>
          <p:cNvSpPr/>
          <p:nvPr/>
        </p:nvSpPr>
        <p:spPr>
          <a:xfrm>
            <a:off x="7909560" y="2423160"/>
            <a:ext cx="3310128" cy="2560320"/>
          </a:xfrm>
          <a:prstGeom prst="roundRect">
            <a:avLst>
              <a:gd name="adj" fmla="val 1786"/>
            </a:avLst>
          </a:prstGeom>
          <a:solidFill>
            <a:srgbClr val="F6F7F9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4"/>
          <p:cNvSpPr/>
          <p:nvPr/>
        </p:nvSpPr>
        <p:spPr>
          <a:xfrm>
            <a:off x="8183880" y="2679192"/>
            <a:ext cx="2834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Cum citezi pe slide</a:t>
            </a:r>
            <a:endParaRPr lang="en-US" sz="1500" dirty="0"/>
          </a:p>
        </p:txBody>
      </p:sp>
      <p:sp>
        <p:nvSpPr>
          <p:cNvPr id="49" name="Text 45"/>
          <p:cNvSpPr/>
          <p:nvPr/>
        </p:nvSpPr>
        <p:spPr>
          <a:xfrm>
            <a:off x="8183880" y="3017520"/>
            <a:ext cx="274320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2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Autor, an sau standard + o notă scurtă.</a:t>
            </a:r>
            <a:endParaRPr lang="en-US" sz="128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12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Exemplu: „adaptat după [Autor, An]”.</a:t>
            </a:r>
            <a:endParaRPr lang="en-US" sz="1280" dirty="0"/>
          </a:p>
        </p:txBody>
      </p:sp>
      <p:sp>
        <p:nvSpPr>
          <p:cNvPr id="50" name="Text 46"/>
          <p:cNvSpPr/>
          <p:nvPr/>
        </p:nvSpPr>
        <p:spPr>
          <a:xfrm>
            <a:off x="8183880" y="3767328"/>
            <a:ext cx="2834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0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nu aglomera slide-ul cu referințe complete</a:t>
            </a:r>
            <a:endParaRPr lang="en-US" sz="108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0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nu folosi imagini preluate fără sursă</a:t>
            </a:r>
            <a:endParaRPr lang="en-US" sz="108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0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arată diferența dintre ce există și ce aduce lucrarea ta</a:t>
            </a:r>
            <a:endParaRPr lang="en-US" sz="1080" dirty="0"/>
          </a:p>
        </p:txBody>
      </p:sp>
      <p:sp>
        <p:nvSpPr>
          <p:cNvPr id="51" name="Shape 47"/>
          <p:cNvSpPr/>
          <p:nvPr/>
        </p:nvSpPr>
        <p:spPr>
          <a:xfrm>
            <a:off x="841248" y="5760720"/>
            <a:ext cx="2651760" cy="256032"/>
          </a:xfrm>
          <a:prstGeom prst="roundRect">
            <a:avLst>
              <a:gd name="adj" fmla="val 21429"/>
            </a:avLst>
          </a:prstGeom>
          <a:solidFill>
            <a:srgbClr val="F6F7F9"/>
          </a:solidFill>
          <a:ln w="508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48"/>
          <p:cNvSpPr/>
          <p:nvPr/>
        </p:nvSpPr>
        <p:spPr>
          <a:xfrm>
            <a:off x="950976" y="5811012"/>
            <a:ext cx="2468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40" b="1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La master, acest slide poate fi mai amplu și poate conține o hartă a literaturii.</a:t>
            </a:r>
            <a:endParaRPr lang="en-US" sz="84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49808"/>
            <a:ext cx="12191695" cy="2743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9184" y="804672"/>
            <a:ext cx="11521440" cy="0"/>
          </a:xfrm>
          <a:prstGeom prst="line">
            <a:avLst/>
          </a:prstGeom>
          <a:noFill/>
          <a:ln w="635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207" y="137160"/>
            <a:ext cx="1286810" cy="329184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8102" y="91440"/>
            <a:ext cx="446556" cy="512064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880360" y="201168"/>
            <a:ext cx="58064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6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60" dirty="0"/>
          </a:p>
        </p:txBody>
      </p:sp>
      <p:sp>
        <p:nvSpPr>
          <p:cNvPr id="8" name="Text 4"/>
          <p:cNvSpPr/>
          <p:nvPr/>
        </p:nvSpPr>
        <p:spPr>
          <a:xfrm>
            <a:off x="2880360" y="438912"/>
            <a:ext cx="58064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9" name="Text 5"/>
          <p:cNvSpPr/>
          <p:nvPr/>
        </p:nvSpPr>
        <p:spPr>
          <a:xfrm>
            <a:off x="11521440" y="457200"/>
            <a:ext cx="310896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14</a:t>
            </a:r>
            <a:endParaRPr lang="en-US" sz="780" dirty="0"/>
          </a:p>
        </p:txBody>
      </p:sp>
      <p:sp>
        <p:nvSpPr>
          <p:cNvPr id="10" name="Shape 6"/>
          <p:cNvSpPr/>
          <p:nvPr/>
        </p:nvSpPr>
        <p:spPr>
          <a:xfrm>
            <a:off x="411480" y="6528816"/>
            <a:ext cx="11384280" cy="0"/>
          </a:xfrm>
          <a:prstGeom prst="line">
            <a:avLst/>
          </a:prstGeom>
          <a:noFill/>
          <a:ln w="6350">
            <a:solidFill>
              <a:srgbClr val="D7DDE7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11480" y="6583680"/>
            <a:ext cx="1645920" cy="0"/>
          </a:xfrm>
          <a:prstGeom prst="line">
            <a:avLst/>
          </a:prstGeom>
          <a:noFill/>
          <a:ln w="1524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38912" y="6638544"/>
            <a:ext cx="84124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 • Facultatea de Autovehicule Rutiere, Mecatronică și Mecanică</a:t>
            </a:r>
            <a:endParaRPr lang="en-US" sz="720" dirty="0"/>
          </a:p>
        </p:txBody>
      </p:sp>
      <p:sp>
        <p:nvSpPr>
          <p:cNvPr id="13" name="Text 9"/>
          <p:cNvSpPr/>
          <p:nvPr/>
        </p:nvSpPr>
        <p:spPr>
          <a:xfrm>
            <a:off x="9281160" y="6638544"/>
            <a:ext cx="2514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14" name="Shape 10"/>
          <p:cNvSpPr/>
          <p:nvPr/>
        </p:nvSpPr>
        <p:spPr>
          <a:xfrm>
            <a:off x="749808" y="960120"/>
            <a:ext cx="1783080" cy="256032"/>
          </a:xfrm>
          <a:prstGeom prst="roundRect">
            <a:avLst>
              <a:gd name="adj" fmla="val 250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841248" y="1010412"/>
            <a:ext cx="16002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MODEL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749808" y="1371600"/>
            <a:ext cx="10789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E3A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Metodologie / soluție propusă</a:t>
            </a:r>
            <a:endParaRPr lang="en-US" sz="3100" dirty="0"/>
          </a:p>
        </p:txBody>
      </p:sp>
      <p:sp>
        <p:nvSpPr>
          <p:cNvPr id="17" name="Text 13"/>
          <p:cNvSpPr/>
          <p:nvPr/>
        </p:nvSpPr>
        <p:spPr>
          <a:xfrm>
            <a:off x="768096" y="1938528"/>
            <a:ext cx="9875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Prezintă pașii principali, criteriile de proiectare și justificarea alegerilor.</a:t>
            </a:r>
            <a:endParaRPr lang="en-US" sz="1550" dirty="0"/>
          </a:p>
        </p:txBody>
      </p:sp>
      <p:sp>
        <p:nvSpPr>
          <p:cNvPr id="18" name="Shape 14"/>
          <p:cNvSpPr/>
          <p:nvPr/>
        </p:nvSpPr>
        <p:spPr>
          <a:xfrm>
            <a:off x="1325880" y="3063240"/>
            <a:ext cx="8138160" cy="0"/>
          </a:xfrm>
          <a:prstGeom prst="line">
            <a:avLst/>
          </a:prstGeom>
          <a:noFill/>
          <a:ln w="254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914400" y="2633472"/>
            <a:ext cx="1920240" cy="841248"/>
          </a:xfrm>
          <a:prstGeom prst="roundRect">
            <a:avLst>
              <a:gd name="adj" fmla="val 8696"/>
            </a:avLst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6"/>
          <p:cNvSpPr/>
          <p:nvPr/>
        </p:nvSpPr>
        <p:spPr>
          <a:xfrm>
            <a:off x="1051560" y="2926080"/>
            <a:ext cx="16459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Analiză cerințe</a:t>
            </a:r>
            <a:endParaRPr lang="en-US" sz="1180" dirty="0"/>
          </a:p>
        </p:txBody>
      </p:sp>
      <p:sp>
        <p:nvSpPr>
          <p:cNvPr id="21" name="Shape 17"/>
          <p:cNvSpPr/>
          <p:nvPr/>
        </p:nvSpPr>
        <p:spPr>
          <a:xfrm>
            <a:off x="3657600" y="2633472"/>
            <a:ext cx="1920240" cy="841248"/>
          </a:xfrm>
          <a:prstGeom prst="roundRect">
            <a:avLst>
              <a:gd name="adj" fmla="val 8696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8"/>
          <p:cNvSpPr/>
          <p:nvPr/>
        </p:nvSpPr>
        <p:spPr>
          <a:xfrm>
            <a:off x="3794760" y="2926080"/>
            <a:ext cx="16459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Proiectare</a:t>
            </a:r>
            <a:endParaRPr lang="en-US" sz="1180" dirty="0"/>
          </a:p>
        </p:txBody>
      </p:sp>
      <p:sp>
        <p:nvSpPr>
          <p:cNvPr id="23" name="Shape 19"/>
          <p:cNvSpPr/>
          <p:nvPr/>
        </p:nvSpPr>
        <p:spPr>
          <a:xfrm>
            <a:off x="6400800" y="2633472"/>
            <a:ext cx="1920240" cy="841248"/>
          </a:xfrm>
          <a:prstGeom prst="roundRect">
            <a:avLst>
              <a:gd name="adj" fmla="val 8696"/>
            </a:avLst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0"/>
          <p:cNvSpPr/>
          <p:nvPr/>
        </p:nvSpPr>
        <p:spPr>
          <a:xfrm>
            <a:off x="6537960" y="2926080"/>
            <a:ext cx="16459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Implementare</a:t>
            </a:r>
            <a:endParaRPr lang="en-US" sz="1180" dirty="0"/>
          </a:p>
        </p:txBody>
      </p:sp>
      <p:sp>
        <p:nvSpPr>
          <p:cNvPr id="25" name="Shape 21"/>
          <p:cNvSpPr/>
          <p:nvPr/>
        </p:nvSpPr>
        <p:spPr>
          <a:xfrm>
            <a:off x="9144000" y="2633472"/>
            <a:ext cx="1920240" cy="841248"/>
          </a:xfrm>
          <a:prstGeom prst="roundRect">
            <a:avLst>
              <a:gd name="adj" fmla="val 8696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2"/>
          <p:cNvSpPr/>
          <p:nvPr/>
        </p:nvSpPr>
        <p:spPr>
          <a:xfrm>
            <a:off x="9281160" y="2926080"/>
            <a:ext cx="16459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Testare</a:t>
            </a:r>
            <a:endParaRPr lang="en-US" sz="1180" dirty="0"/>
          </a:p>
        </p:txBody>
      </p:sp>
      <p:sp>
        <p:nvSpPr>
          <p:cNvPr id="27" name="Shape 23"/>
          <p:cNvSpPr/>
          <p:nvPr/>
        </p:nvSpPr>
        <p:spPr>
          <a:xfrm>
            <a:off x="868680" y="4069080"/>
            <a:ext cx="6400800" cy="1143000"/>
          </a:xfrm>
          <a:prstGeom prst="roundRect">
            <a:avLst>
              <a:gd name="adj" fmla="val 3200"/>
            </a:avLst>
          </a:prstGeom>
          <a:solidFill>
            <a:srgbClr val="F6F7F9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4"/>
          <p:cNvSpPr/>
          <p:nvPr/>
        </p:nvSpPr>
        <p:spPr>
          <a:xfrm>
            <a:off x="1115568" y="4517136"/>
            <a:ext cx="5897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40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Diagramă / schemă / flux de lucru / arhitectură</a:t>
            </a:r>
            <a:endParaRPr lang="en-US" sz="1400" dirty="0"/>
          </a:p>
        </p:txBody>
      </p:sp>
      <p:sp>
        <p:nvSpPr>
          <p:cNvPr id="29" name="Shape 25"/>
          <p:cNvSpPr/>
          <p:nvPr/>
        </p:nvSpPr>
        <p:spPr>
          <a:xfrm>
            <a:off x="7863840" y="4069080"/>
            <a:ext cx="3291840" cy="1143000"/>
          </a:xfrm>
          <a:prstGeom prst="roundRect">
            <a:avLst>
              <a:gd name="adj" fmla="val 3200"/>
            </a:avLst>
          </a:prstGeom>
          <a:solidFill>
            <a:srgbClr val="FFF4F2"/>
          </a:solidFill>
          <a:ln w="12700">
            <a:solidFill>
              <a:srgbClr val="F0C4B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6"/>
          <p:cNvSpPr/>
          <p:nvPr/>
        </p:nvSpPr>
        <p:spPr>
          <a:xfrm>
            <a:off x="8092440" y="4279392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B52A2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Explică deciziile</a:t>
            </a:r>
            <a:endParaRPr lang="en-US" sz="1450" dirty="0"/>
          </a:p>
        </p:txBody>
      </p:sp>
      <p:sp>
        <p:nvSpPr>
          <p:cNvPr id="31" name="Text 27"/>
          <p:cNvSpPr/>
          <p:nvPr/>
        </p:nvSpPr>
        <p:spPr>
          <a:xfrm>
            <a:off x="8092440" y="4626864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 prezenta doar pașii. Spune de ce ai ales metoda și ce alternative ai exclus.</a:t>
            </a:r>
            <a:endParaRPr lang="en-US" sz="1180" dirty="0"/>
          </a:p>
        </p:txBody>
      </p:sp>
      <p:sp>
        <p:nvSpPr>
          <p:cNvPr id="32" name="Shape 28"/>
          <p:cNvSpPr/>
          <p:nvPr/>
        </p:nvSpPr>
        <p:spPr>
          <a:xfrm>
            <a:off x="841248" y="5760720"/>
            <a:ext cx="2651760" cy="256032"/>
          </a:xfrm>
          <a:prstGeom prst="roundRect">
            <a:avLst>
              <a:gd name="adj" fmla="val 21429"/>
            </a:avLst>
          </a:prstGeom>
          <a:solidFill>
            <a:srgbClr val="F6F7F9"/>
          </a:solidFill>
          <a:ln w="508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9"/>
          <p:cNvSpPr/>
          <p:nvPr/>
        </p:nvSpPr>
        <p:spPr>
          <a:xfrm>
            <a:off x="950976" y="5811012"/>
            <a:ext cx="2468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40" b="1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Slide-ul trebuie să arate metoda într-un mod vizual; detaliile intră în slide-urile următoare.</a:t>
            </a:r>
            <a:endParaRPr lang="en-US" sz="84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49808"/>
            <a:ext cx="12191695" cy="2743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9184" y="804672"/>
            <a:ext cx="11521440" cy="0"/>
          </a:xfrm>
          <a:prstGeom prst="line">
            <a:avLst/>
          </a:prstGeom>
          <a:noFill/>
          <a:ln w="635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207" y="137160"/>
            <a:ext cx="1286810" cy="329184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8102" y="91440"/>
            <a:ext cx="446556" cy="512064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880360" y="201168"/>
            <a:ext cx="58064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6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60" dirty="0"/>
          </a:p>
        </p:txBody>
      </p:sp>
      <p:sp>
        <p:nvSpPr>
          <p:cNvPr id="8" name="Text 4"/>
          <p:cNvSpPr/>
          <p:nvPr/>
        </p:nvSpPr>
        <p:spPr>
          <a:xfrm>
            <a:off x="2880360" y="438912"/>
            <a:ext cx="58064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9" name="Text 5"/>
          <p:cNvSpPr/>
          <p:nvPr/>
        </p:nvSpPr>
        <p:spPr>
          <a:xfrm>
            <a:off x="11521440" y="457200"/>
            <a:ext cx="310896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15</a:t>
            </a:r>
            <a:endParaRPr lang="en-US" sz="780" dirty="0"/>
          </a:p>
        </p:txBody>
      </p:sp>
      <p:sp>
        <p:nvSpPr>
          <p:cNvPr id="10" name="Shape 6"/>
          <p:cNvSpPr/>
          <p:nvPr/>
        </p:nvSpPr>
        <p:spPr>
          <a:xfrm>
            <a:off x="411480" y="6528816"/>
            <a:ext cx="11384280" cy="0"/>
          </a:xfrm>
          <a:prstGeom prst="line">
            <a:avLst/>
          </a:prstGeom>
          <a:noFill/>
          <a:ln w="6350">
            <a:solidFill>
              <a:srgbClr val="D7DDE7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11480" y="6583680"/>
            <a:ext cx="1645920" cy="0"/>
          </a:xfrm>
          <a:prstGeom prst="line">
            <a:avLst/>
          </a:prstGeom>
          <a:noFill/>
          <a:ln w="1524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38912" y="6638544"/>
            <a:ext cx="84124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 • Facultatea de Autovehicule Rutiere, Mecatronică și Mecanică</a:t>
            </a:r>
            <a:endParaRPr lang="en-US" sz="720" dirty="0"/>
          </a:p>
        </p:txBody>
      </p:sp>
      <p:sp>
        <p:nvSpPr>
          <p:cNvPr id="13" name="Text 9"/>
          <p:cNvSpPr/>
          <p:nvPr/>
        </p:nvSpPr>
        <p:spPr>
          <a:xfrm>
            <a:off x="9281160" y="6638544"/>
            <a:ext cx="2514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14" name="Shape 10"/>
          <p:cNvSpPr/>
          <p:nvPr/>
        </p:nvSpPr>
        <p:spPr>
          <a:xfrm>
            <a:off x="749808" y="960120"/>
            <a:ext cx="1783080" cy="256032"/>
          </a:xfrm>
          <a:prstGeom prst="roundRect">
            <a:avLst>
              <a:gd name="adj" fmla="val 250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841248" y="1010412"/>
            <a:ext cx="16002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MODEL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749808" y="1371600"/>
            <a:ext cx="10789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E3A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Implementare / proiectare tehnică</a:t>
            </a:r>
            <a:endParaRPr lang="en-US" sz="3100" dirty="0"/>
          </a:p>
        </p:txBody>
      </p:sp>
      <p:sp>
        <p:nvSpPr>
          <p:cNvPr id="17" name="Text 13"/>
          <p:cNvSpPr/>
          <p:nvPr/>
        </p:nvSpPr>
        <p:spPr>
          <a:xfrm>
            <a:off x="768096" y="1938528"/>
            <a:ext cx="9875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Alege elementele care demonstrează contribuția și nivelul tehnic al lucrării.</a:t>
            </a:r>
            <a:endParaRPr lang="en-US" sz="1550" dirty="0"/>
          </a:p>
        </p:txBody>
      </p:sp>
      <p:sp>
        <p:nvSpPr>
          <p:cNvPr id="18" name="Shape 14"/>
          <p:cNvSpPr/>
          <p:nvPr/>
        </p:nvSpPr>
        <p:spPr>
          <a:xfrm>
            <a:off x="868680" y="2331720"/>
            <a:ext cx="6858000" cy="2852928"/>
          </a:xfrm>
          <a:prstGeom prst="roundRect">
            <a:avLst>
              <a:gd name="adj" fmla="val 1603"/>
            </a:avLst>
          </a:prstGeom>
          <a:solidFill>
            <a:srgbClr val="F6F7F9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1143000" y="3547872"/>
            <a:ext cx="6309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50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Figură principală: sistem, model, CAD, circuit, algoritm, schemă experimentală</a:t>
            </a:r>
            <a:endParaRPr lang="en-US" sz="1500" dirty="0"/>
          </a:p>
        </p:txBody>
      </p:sp>
      <p:sp>
        <p:nvSpPr>
          <p:cNvPr id="20" name="Shape 16"/>
          <p:cNvSpPr/>
          <p:nvPr/>
        </p:nvSpPr>
        <p:spPr>
          <a:xfrm>
            <a:off x="8119872" y="2331720"/>
            <a:ext cx="3063240" cy="1508760"/>
          </a:xfrm>
          <a:prstGeom prst="roundRect">
            <a:avLst>
              <a:gd name="adj" fmla="val 3030"/>
            </a:avLst>
          </a:prstGeom>
          <a:solidFill>
            <a:srgbClr val="FFFFFF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8339328" y="256032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Însoțește figura cu</a:t>
            </a:r>
            <a:endParaRPr lang="en-US" sz="1450" dirty="0"/>
          </a:p>
        </p:txBody>
      </p:sp>
      <p:sp>
        <p:nvSpPr>
          <p:cNvPr id="22" name="Text 18"/>
          <p:cNvSpPr/>
          <p:nvPr/>
        </p:nvSpPr>
        <p:spPr>
          <a:xfrm>
            <a:off x="8339328" y="2862072"/>
            <a:ext cx="2514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04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variabile și unități</a:t>
            </a:r>
            <a:endParaRPr lang="en-US" sz="104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04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ipoteze</a:t>
            </a:r>
            <a:endParaRPr lang="en-US" sz="104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04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criterii de testare</a:t>
            </a:r>
            <a:endParaRPr lang="en-US" sz="104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04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rolul tău exact</a:t>
            </a:r>
            <a:endParaRPr lang="en-US" sz="104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04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limitări</a:t>
            </a:r>
            <a:endParaRPr lang="en-US" sz="1040" dirty="0"/>
          </a:p>
        </p:txBody>
      </p:sp>
      <p:sp>
        <p:nvSpPr>
          <p:cNvPr id="23" name="Shape 19"/>
          <p:cNvSpPr/>
          <p:nvPr/>
        </p:nvSpPr>
        <p:spPr>
          <a:xfrm>
            <a:off x="8119872" y="4069080"/>
            <a:ext cx="3063240" cy="1115568"/>
          </a:xfrm>
          <a:prstGeom prst="roundRect">
            <a:avLst>
              <a:gd name="adj" fmla="val 4098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0"/>
          <p:cNvSpPr/>
          <p:nvPr/>
        </p:nvSpPr>
        <p:spPr>
          <a:xfrm>
            <a:off x="8339328" y="4279392"/>
            <a:ext cx="2606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6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Mesajul-cheie</a:t>
            </a:r>
            <a:endParaRPr lang="en-US" sz="1360" dirty="0"/>
          </a:p>
        </p:txBody>
      </p:sp>
      <p:sp>
        <p:nvSpPr>
          <p:cNvPr id="25" name="Text 21"/>
          <p:cNvSpPr/>
          <p:nvPr/>
        </p:nvSpPr>
        <p:spPr>
          <a:xfrm>
            <a:off x="8339328" y="4590288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80" dirty="0">
                <a:solidFill>
                  <a:srgbClr val="E5ECF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[Ce arată figura și de ce contează pentru obiectivul lucrării?]</a:t>
            </a:r>
            <a:endParaRPr lang="en-US" sz="1080" dirty="0"/>
          </a:p>
        </p:txBody>
      </p:sp>
      <p:sp>
        <p:nvSpPr>
          <p:cNvPr id="26" name="Shape 22"/>
          <p:cNvSpPr/>
          <p:nvPr/>
        </p:nvSpPr>
        <p:spPr>
          <a:xfrm>
            <a:off x="841248" y="5760720"/>
            <a:ext cx="2651760" cy="256032"/>
          </a:xfrm>
          <a:prstGeom prst="roundRect">
            <a:avLst>
              <a:gd name="adj" fmla="val 21429"/>
            </a:avLst>
          </a:prstGeom>
          <a:solidFill>
            <a:srgbClr val="F6F7F9"/>
          </a:solidFill>
          <a:ln w="508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3"/>
          <p:cNvSpPr/>
          <p:nvPr/>
        </p:nvSpPr>
        <p:spPr>
          <a:xfrm>
            <a:off x="950976" y="5811012"/>
            <a:ext cx="2468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40" b="1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Dacă figura are multe detalii, prezintă o versiune simplificată.</a:t>
            </a:r>
            <a:endParaRPr lang="en-US" sz="84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49808"/>
            <a:ext cx="12191695" cy="2743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9184" y="804672"/>
            <a:ext cx="11521440" cy="0"/>
          </a:xfrm>
          <a:prstGeom prst="line">
            <a:avLst/>
          </a:prstGeom>
          <a:noFill/>
          <a:ln w="635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207" y="137160"/>
            <a:ext cx="1286810" cy="329184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8102" y="91440"/>
            <a:ext cx="446556" cy="512064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880360" y="201168"/>
            <a:ext cx="58064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6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60" dirty="0"/>
          </a:p>
        </p:txBody>
      </p:sp>
      <p:sp>
        <p:nvSpPr>
          <p:cNvPr id="8" name="Text 4"/>
          <p:cNvSpPr/>
          <p:nvPr/>
        </p:nvSpPr>
        <p:spPr>
          <a:xfrm>
            <a:off x="2880360" y="438912"/>
            <a:ext cx="58064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9" name="Text 5"/>
          <p:cNvSpPr/>
          <p:nvPr/>
        </p:nvSpPr>
        <p:spPr>
          <a:xfrm>
            <a:off x="11521440" y="457200"/>
            <a:ext cx="310896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16</a:t>
            </a:r>
            <a:endParaRPr lang="en-US" sz="780" dirty="0"/>
          </a:p>
        </p:txBody>
      </p:sp>
      <p:sp>
        <p:nvSpPr>
          <p:cNvPr id="10" name="Shape 6"/>
          <p:cNvSpPr/>
          <p:nvPr/>
        </p:nvSpPr>
        <p:spPr>
          <a:xfrm>
            <a:off x="411480" y="6528816"/>
            <a:ext cx="11384280" cy="0"/>
          </a:xfrm>
          <a:prstGeom prst="line">
            <a:avLst/>
          </a:prstGeom>
          <a:noFill/>
          <a:ln w="6350">
            <a:solidFill>
              <a:srgbClr val="D7DDE7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11480" y="6583680"/>
            <a:ext cx="1645920" cy="0"/>
          </a:xfrm>
          <a:prstGeom prst="line">
            <a:avLst/>
          </a:prstGeom>
          <a:noFill/>
          <a:ln w="1524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38912" y="6638544"/>
            <a:ext cx="84124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 • Facultatea de Autovehicule Rutiere, Mecatronică și Mecanică</a:t>
            </a:r>
            <a:endParaRPr lang="en-US" sz="720" dirty="0"/>
          </a:p>
        </p:txBody>
      </p:sp>
      <p:sp>
        <p:nvSpPr>
          <p:cNvPr id="13" name="Text 9"/>
          <p:cNvSpPr/>
          <p:nvPr/>
        </p:nvSpPr>
        <p:spPr>
          <a:xfrm>
            <a:off x="9281160" y="6638544"/>
            <a:ext cx="2514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14" name="Shape 10"/>
          <p:cNvSpPr/>
          <p:nvPr/>
        </p:nvSpPr>
        <p:spPr>
          <a:xfrm>
            <a:off x="749808" y="960120"/>
            <a:ext cx="1783080" cy="256032"/>
          </a:xfrm>
          <a:prstGeom prst="roundRect">
            <a:avLst>
              <a:gd name="adj" fmla="val 250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841248" y="1010412"/>
            <a:ext cx="16002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MODEL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749808" y="1371600"/>
            <a:ext cx="10789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E3A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Rezultate și validare</a:t>
            </a:r>
            <a:endParaRPr lang="en-US" sz="3100" dirty="0"/>
          </a:p>
        </p:txBody>
      </p:sp>
      <p:sp>
        <p:nvSpPr>
          <p:cNvPr id="17" name="Text 13"/>
          <p:cNvSpPr/>
          <p:nvPr/>
        </p:nvSpPr>
        <p:spPr>
          <a:xfrm>
            <a:off x="768096" y="1938528"/>
            <a:ext cx="9875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Rezultatele trebuie să răspundă direct obiectivelor anunțate.</a:t>
            </a:r>
            <a:endParaRPr lang="en-US" sz="1550" dirty="0"/>
          </a:p>
        </p:txBody>
      </p:sp>
      <p:sp>
        <p:nvSpPr>
          <p:cNvPr id="18" name="Shape 14"/>
          <p:cNvSpPr/>
          <p:nvPr/>
        </p:nvSpPr>
        <p:spPr>
          <a:xfrm>
            <a:off x="868680" y="2331720"/>
            <a:ext cx="6492240" cy="2834640"/>
          </a:xfrm>
          <a:prstGeom prst="roundRect">
            <a:avLst>
              <a:gd name="adj" fmla="val 1613"/>
            </a:avLst>
          </a:prstGeom>
          <a:solidFill>
            <a:srgbClr val="F6F7F9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1325880" y="4709160"/>
            <a:ext cx="5394960" cy="0"/>
          </a:xfrm>
          <a:prstGeom prst="line">
            <a:avLst/>
          </a:prstGeom>
          <a:noFill/>
          <a:ln w="12700">
            <a:solidFill>
              <a:srgbClr val="5B64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1325880" y="2788920"/>
            <a:ext cx="0" cy="1920240"/>
          </a:xfrm>
          <a:prstGeom prst="line">
            <a:avLst/>
          </a:prstGeom>
          <a:noFill/>
          <a:ln w="12700">
            <a:solidFill>
              <a:srgbClr val="5B64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7"/>
          <p:cNvSpPr/>
          <p:nvPr/>
        </p:nvSpPr>
        <p:spPr>
          <a:xfrm>
            <a:off x="1508760" y="4389120"/>
            <a:ext cx="914400" cy="0"/>
          </a:xfrm>
          <a:prstGeom prst="line">
            <a:avLst/>
          </a:prstGeom>
          <a:noFill/>
          <a:ln w="381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2423160" y="3886200"/>
            <a:ext cx="960120" cy="228600"/>
          </a:xfrm>
          <a:prstGeom prst="line">
            <a:avLst/>
          </a:prstGeom>
          <a:noFill/>
          <a:ln w="381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19"/>
          <p:cNvSpPr/>
          <p:nvPr/>
        </p:nvSpPr>
        <p:spPr>
          <a:xfrm>
            <a:off x="3383280" y="4114800"/>
            <a:ext cx="914400" cy="0"/>
          </a:xfrm>
          <a:prstGeom prst="line">
            <a:avLst/>
          </a:prstGeom>
          <a:noFill/>
          <a:ln w="381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0"/>
          <p:cNvSpPr/>
          <p:nvPr/>
        </p:nvSpPr>
        <p:spPr>
          <a:xfrm>
            <a:off x="4297680" y="3337560"/>
            <a:ext cx="1051560" cy="137160"/>
          </a:xfrm>
          <a:prstGeom prst="line">
            <a:avLst/>
          </a:prstGeom>
          <a:noFill/>
          <a:ln w="381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1"/>
          <p:cNvSpPr/>
          <p:nvPr/>
        </p:nvSpPr>
        <p:spPr>
          <a:xfrm>
            <a:off x="5349240" y="3474720"/>
            <a:ext cx="1005840" cy="0"/>
          </a:xfrm>
          <a:prstGeom prst="line">
            <a:avLst/>
          </a:prstGeom>
          <a:noFill/>
          <a:ln w="381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2"/>
          <p:cNvSpPr/>
          <p:nvPr/>
        </p:nvSpPr>
        <p:spPr>
          <a:xfrm>
            <a:off x="1737360" y="2788920"/>
            <a:ext cx="4937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3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Grafic / tabel de rezultate / imagine test / comparație</a:t>
            </a:r>
            <a:endParaRPr lang="en-US" sz="1380" dirty="0"/>
          </a:p>
        </p:txBody>
      </p:sp>
      <p:sp>
        <p:nvSpPr>
          <p:cNvPr id="27" name="Shape 23"/>
          <p:cNvSpPr/>
          <p:nvPr/>
        </p:nvSpPr>
        <p:spPr>
          <a:xfrm>
            <a:off x="7818120" y="2331720"/>
            <a:ext cx="3429000" cy="1572768"/>
          </a:xfrm>
          <a:prstGeom prst="roundRect">
            <a:avLst>
              <a:gd name="adj" fmla="val 2907"/>
            </a:avLst>
          </a:prstGeom>
          <a:solidFill>
            <a:srgbClr val="FFFFFF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4"/>
          <p:cNvSpPr/>
          <p:nvPr/>
        </p:nvSpPr>
        <p:spPr>
          <a:xfrm>
            <a:off x="8065008" y="2578608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Cum interpretezi</a:t>
            </a:r>
            <a:endParaRPr lang="en-US" sz="1450" dirty="0"/>
          </a:p>
        </p:txBody>
      </p:sp>
      <p:sp>
        <p:nvSpPr>
          <p:cNvPr id="29" name="Text 25"/>
          <p:cNvSpPr/>
          <p:nvPr/>
        </p:nvSpPr>
        <p:spPr>
          <a:xfrm>
            <a:off x="8065008" y="2871216"/>
            <a:ext cx="2788920" cy="7589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1. Ce s-a măsurat/calculat?</a:t>
            </a:r>
            <a:endParaRPr lang="en-US" sz="108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10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2. Care este rezultatul principal?</a:t>
            </a:r>
            <a:endParaRPr lang="en-US" sz="108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10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3. Cum confirmă obiectivul?</a:t>
            </a:r>
            <a:endParaRPr lang="en-US" sz="108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10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4. Ce limită sau eroare există?</a:t>
            </a:r>
            <a:endParaRPr lang="en-US" sz="1080" dirty="0"/>
          </a:p>
        </p:txBody>
      </p:sp>
      <p:sp>
        <p:nvSpPr>
          <p:cNvPr id="30" name="Shape 26"/>
          <p:cNvSpPr/>
          <p:nvPr/>
        </p:nvSpPr>
        <p:spPr>
          <a:xfrm>
            <a:off x="7818120" y="4151376"/>
            <a:ext cx="3429000" cy="1024128"/>
          </a:xfrm>
          <a:prstGeom prst="roundRect">
            <a:avLst>
              <a:gd name="adj" fmla="val 4464"/>
            </a:avLst>
          </a:prstGeom>
          <a:solidFill>
            <a:srgbClr val="FFF4F2"/>
          </a:solidFill>
          <a:ln w="12700">
            <a:solidFill>
              <a:srgbClr val="F0C4B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7"/>
          <p:cNvSpPr/>
          <p:nvPr/>
        </p:nvSpPr>
        <p:spPr>
          <a:xfrm>
            <a:off x="8065008" y="4343400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B52A2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 uita</a:t>
            </a:r>
            <a:endParaRPr lang="en-US" sz="1350" dirty="0"/>
          </a:p>
        </p:txBody>
      </p:sp>
      <p:sp>
        <p:nvSpPr>
          <p:cNvPr id="32" name="Text 28"/>
          <p:cNvSpPr/>
          <p:nvPr/>
        </p:nvSpPr>
        <p:spPr>
          <a:xfrm>
            <a:off x="8065008" y="46634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 prezenta rezultate fără unități, legendă sau explicație. Evită „se vede că…”.</a:t>
            </a:r>
            <a:endParaRPr lang="en-US" sz="1080" dirty="0"/>
          </a:p>
        </p:txBody>
      </p:sp>
      <p:sp>
        <p:nvSpPr>
          <p:cNvPr id="33" name="Shape 29"/>
          <p:cNvSpPr/>
          <p:nvPr/>
        </p:nvSpPr>
        <p:spPr>
          <a:xfrm>
            <a:off x="841248" y="5760720"/>
            <a:ext cx="2651760" cy="256032"/>
          </a:xfrm>
          <a:prstGeom prst="roundRect">
            <a:avLst>
              <a:gd name="adj" fmla="val 21429"/>
            </a:avLst>
          </a:prstGeom>
          <a:solidFill>
            <a:srgbClr val="F6F7F9"/>
          </a:solidFill>
          <a:ln w="508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0"/>
          <p:cNvSpPr/>
          <p:nvPr/>
        </p:nvSpPr>
        <p:spPr>
          <a:xfrm>
            <a:off x="950976" y="5811012"/>
            <a:ext cx="2468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40" b="1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Rezultatele importante trebuie să fie vizuale și interpretate.</a:t>
            </a:r>
            <a:endParaRPr lang="en-US" sz="84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49808"/>
            <a:ext cx="12191695" cy="2743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9184" y="804672"/>
            <a:ext cx="11521440" cy="0"/>
          </a:xfrm>
          <a:prstGeom prst="line">
            <a:avLst/>
          </a:prstGeom>
          <a:noFill/>
          <a:ln w="635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207" y="137160"/>
            <a:ext cx="1286810" cy="329184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8102" y="91440"/>
            <a:ext cx="446556" cy="512064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880360" y="201168"/>
            <a:ext cx="58064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6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60" dirty="0"/>
          </a:p>
        </p:txBody>
      </p:sp>
      <p:sp>
        <p:nvSpPr>
          <p:cNvPr id="8" name="Text 4"/>
          <p:cNvSpPr/>
          <p:nvPr/>
        </p:nvSpPr>
        <p:spPr>
          <a:xfrm>
            <a:off x="2880360" y="438912"/>
            <a:ext cx="58064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9" name="Text 5"/>
          <p:cNvSpPr/>
          <p:nvPr/>
        </p:nvSpPr>
        <p:spPr>
          <a:xfrm>
            <a:off x="11521440" y="457200"/>
            <a:ext cx="310896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17</a:t>
            </a:r>
            <a:endParaRPr lang="en-US" sz="780" dirty="0"/>
          </a:p>
        </p:txBody>
      </p:sp>
      <p:sp>
        <p:nvSpPr>
          <p:cNvPr id="10" name="Shape 6"/>
          <p:cNvSpPr/>
          <p:nvPr/>
        </p:nvSpPr>
        <p:spPr>
          <a:xfrm>
            <a:off x="411480" y="6528816"/>
            <a:ext cx="11384280" cy="0"/>
          </a:xfrm>
          <a:prstGeom prst="line">
            <a:avLst/>
          </a:prstGeom>
          <a:noFill/>
          <a:ln w="6350">
            <a:solidFill>
              <a:srgbClr val="D7DDE7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11480" y="6583680"/>
            <a:ext cx="1645920" cy="0"/>
          </a:xfrm>
          <a:prstGeom prst="line">
            <a:avLst/>
          </a:prstGeom>
          <a:noFill/>
          <a:ln w="1524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38912" y="6638544"/>
            <a:ext cx="84124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 • Facultatea de Autovehicule Rutiere, Mecatronică și Mecanică</a:t>
            </a:r>
            <a:endParaRPr lang="en-US" sz="720" dirty="0"/>
          </a:p>
        </p:txBody>
      </p:sp>
      <p:sp>
        <p:nvSpPr>
          <p:cNvPr id="13" name="Text 9"/>
          <p:cNvSpPr/>
          <p:nvPr/>
        </p:nvSpPr>
        <p:spPr>
          <a:xfrm>
            <a:off x="9281160" y="6638544"/>
            <a:ext cx="2514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14" name="Shape 10"/>
          <p:cNvSpPr/>
          <p:nvPr/>
        </p:nvSpPr>
        <p:spPr>
          <a:xfrm>
            <a:off x="749808" y="960120"/>
            <a:ext cx="1783080" cy="256032"/>
          </a:xfrm>
          <a:prstGeom prst="roundRect">
            <a:avLst>
              <a:gd name="adj" fmla="val 250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841248" y="1010412"/>
            <a:ext cx="16002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MODEL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749808" y="1371600"/>
            <a:ext cx="10789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E3A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Discuții, limitări și risc tehnic</a:t>
            </a:r>
            <a:endParaRPr lang="en-US" sz="3100" dirty="0"/>
          </a:p>
        </p:txBody>
      </p:sp>
      <p:sp>
        <p:nvSpPr>
          <p:cNvPr id="17" name="Text 13"/>
          <p:cNvSpPr/>
          <p:nvPr/>
        </p:nvSpPr>
        <p:spPr>
          <a:xfrm>
            <a:off x="768096" y="1938528"/>
            <a:ext cx="9875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Arată maturitate inginerească: ce a funcționat, ce nu și cum ai valida mai departe.</a:t>
            </a:r>
            <a:endParaRPr lang="en-US" sz="1550" dirty="0"/>
          </a:p>
        </p:txBody>
      </p:sp>
      <p:sp>
        <p:nvSpPr>
          <p:cNvPr id="18" name="Shape 14"/>
          <p:cNvSpPr/>
          <p:nvPr/>
        </p:nvSpPr>
        <p:spPr>
          <a:xfrm>
            <a:off x="868680" y="2560320"/>
            <a:ext cx="3246120" cy="1325880"/>
          </a:xfrm>
          <a:prstGeom prst="roundRect">
            <a:avLst>
              <a:gd name="adj" fmla="val 3448"/>
            </a:avLst>
          </a:prstGeom>
          <a:solidFill>
            <a:srgbClr val="F6F7F9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868680" y="2560320"/>
            <a:ext cx="3246120" cy="73152"/>
          </a:xfrm>
          <a:prstGeom prst="rect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6"/>
          <p:cNvSpPr/>
          <p:nvPr/>
        </p:nvSpPr>
        <p:spPr>
          <a:xfrm>
            <a:off x="1069848" y="2816352"/>
            <a:ext cx="2788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 a funcționat</a:t>
            </a:r>
            <a:endParaRPr lang="en-US" sz="1420" dirty="0"/>
          </a:p>
        </p:txBody>
      </p:sp>
      <p:sp>
        <p:nvSpPr>
          <p:cNvPr id="21" name="Text 17"/>
          <p:cNvSpPr/>
          <p:nvPr/>
        </p:nvSpPr>
        <p:spPr>
          <a:xfrm>
            <a:off x="1069848" y="3163824"/>
            <a:ext cx="2788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[Rezultat confirmat / criteriu îndeplinit]</a:t>
            </a:r>
            <a:endParaRPr lang="en-US" sz="1180" dirty="0"/>
          </a:p>
        </p:txBody>
      </p:sp>
      <p:sp>
        <p:nvSpPr>
          <p:cNvPr id="22" name="Shape 18"/>
          <p:cNvSpPr/>
          <p:nvPr/>
        </p:nvSpPr>
        <p:spPr>
          <a:xfrm>
            <a:off x="4617720" y="2560320"/>
            <a:ext cx="3246120" cy="1325880"/>
          </a:xfrm>
          <a:prstGeom prst="roundRect">
            <a:avLst>
              <a:gd name="adj" fmla="val 3448"/>
            </a:avLst>
          </a:prstGeom>
          <a:solidFill>
            <a:srgbClr val="F6F7F9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19"/>
          <p:cNvSpPr/>
          <p:nvPr/>
        </p:nvSpPr>
        <p:spPr>
          <a:xfrm>
            <a:off x="4617720" y="2560320"/>
            <a:ext cx="3246120" cy="7315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0"/>
          <p:cNvSpPr/>
          <p:nvPr/>
        </p:nvSpPr>
        <p:spPr>
          <a:xfrm>
            <a:off x="4818888" y="2816352"/>
            <a:ext cx="2788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B52A2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 are limite</a:t>
            </a:r>
            <a:endParaRPr lang="en-US" sz="1420" dirty="0"/>
          </a:p>
        </p:txBody>
      </p:sp>
      <p:sp>
        <p:nvSpPr>
          <p:cNvPr id="25" name="Text 21"/>
          <p:cNvSpPr/>
          <p:nvPr/>
        </p:nvSpPr>
        <p:spPr>
          <a:xfrm>
            <a:off x="4818888" y="3163824"/>
            <a:ext cx="2788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[Limitare metodologică / date insuficiente / constrângeri]</a:t>
            </a:r>
            <a:endParaRPr lang="en-US" sz="1180" dirty="0"/>
          </a:p>
        </p:txBody>
      </p:sp>
      <p:sp>
        <p:nvSpPr>
          <p:cNvPr id="26" name="Shape 22"/>
          <p:cNvSpPr/>
          <p:nvPr/>
        </p:nvSpPr>
        <p:spPr>
          <a:xfrm>
            <a:off x="8366760" y="2560320"/>
            <a:ext cx="3246120" cy="1325880"/>
          </a:xfrm>
          <a:prstGeom prst="roundRect">
            <a:avLst>
              <a:gd name="adj" fmla="val 3448"/>
            </a:avLst>
          </a:prstGeom>
          <a:solidFill>
            <a:srgbClr val="F6F7F9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3"/>
          <p:cNvSpPr/>
          <p:nvPr/>
        </p:nvSpPr>
        <p:spPr>
          <a:xfrm>
            <a:off x="8366760" y="2560320"/>
            <a:ext cx="3246120" cy="73152"/>
          </a:xfrm>
          <a:prstGeom prst="rect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4"/>
          <p:cNvSpPr/>
          <p:nvPr/>
        </p:nvSpPr>
        <p:spPr>
          <a:xfrm>
            <a:off x="8567928" y="2816352"/>
            <a:ext cx="2788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 urmează</a:t>
            </a:r>
            <a:endParaRPr lang="en-US" sz="1420" dirty="0"/>
          </a:p>
        </p:txBody>
      </p:sp>
      <p:sp>
        <p:nvSpPr>
          <p:cNvPr id="29" name="Text 25"/>
          <p:cNvSpPr/>
          <p:nvPr/>
        </p:nvSpPr>
        <p:spPr>
          <a:xfrm>
            <a:off x="8567928" y="3163824"/>
            <a:ext cx="2788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[Validări, optimizări, extinderi, aplicații viitoare]</a:t>
            </a:r>
            <a:endParaRPr lang="en-US" sz="1180" dirty="0"/>
          </a:p>
        </p:txBody>
      </p:sp>
      <p:sp>
        <p:nvSpPr>
          <p:cNvPr id="30" name="Shape 26"/>
          <p:cNvSpPr/>
          <p:nvPr/>
        </p:nvSpPr>
        <p:spPr>
          <a:xfrm>
            <a:off x="868680" y="4434840"/>
            <a:ext cx="10652760" cy="749808"/>
          </a:xfrm>
          <a:prstGeom prst="roundRect">
            <a:avLst>
              <a:gd name="adj" fmla="val 6098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7"/>
          <p:cNvSpPr/>
          <p:nvPr/>
        </p:nvSpPr>
        <p:spPr>
          <a:xfrm>
            <a:off x="1143000" y="4663440"/>
            <a:ext cx="10104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Comparație: rezultat obținut vs. obiectiv / cerință / literatură</a:t>
            </a:r>
            <a:endParaRPr lang="en-US" sz="1500" dirty="0"/>
          </a:p>
        </p:txBody>
      </p:sp>
      <p:sp>
        <p:nvSpPr>
          <p:cNvPr id="32" name="Shape 28"/>
          <p:cNvSpPr/>
          <p:nvPr/>
        </p:nvSpPr>
        <p:spPr>
          <a:xfrm>
            <a:off x="841248" y="5760720"/>
            <a:ext cx="2651760" cy="256032"/>
          </a:xfrm>
          <a:prstGeom prst="roundRect">
            <a:avLst>
              <a:gd name="adj" fmla="val 21429"/>
            </a:avLst>
          </a:prstGeom>
          <a:solidFill>
            <a:srgbClr val="F6F7F9"/>
          </a:solidFill>
          <a:ln w="508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9"/>
          <p:cNvSpPr/>
          <p:nvPr/>
        </p:nvSpPr>
        <p:spPr>
          <a:xfrm>
            <a:off x="950976" y="5811012"/>
            <a:ext cx="2468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40" b="1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 ascunde limitările; explică-le profesionist.</a:t>
            </a:r>
            <a:endParaRPr lang="en-US" sz="84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49808"/>
            <a:ext cx="12191695" cy="2743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9184" y="804672"/>
            <a:ext cx="11521440" cy="0"/>
          </a:xfrm>
          <a:prstGeom prst="line">
            <a:avLst/>
          </a:prstGeom>
          <a:noFill/>
          <a:ln w="635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207" y="137160"/>
            <a:ext cx="1286810" cy="329184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8102" y="91440"/>
            <a:ext cx="446556" cy="512064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880360" y="201168"/>
            <a:ext cx="58064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6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60" dirty="0"/>
          </a:p>
        </p:txBody>
      </p:sp>
      <p:sp>
        <p:nvSpPr>
          <p:cNvPr id="8" name="Text 4"/>
          <p:cNvSpPr/>
          <p:nvPr/>
        </p:nvSpPr>
        <p:spPr>
          <a:xfrm>
            <a:off x="2880360" y="438912"/>
            <a:ext cx="58064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9" name="Text 5"/>
          <p:cNvSpPr/>
          <p:nvPr/>
        </p:nvSpPr>
        <p:spPr>
          <a:xfrm>
            <a:off x="11521440" y="457200"/>
            <a:ext cx="310896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18</a:t>
            </a:r>
            <a:endParaRPr lang="en-US" sz="780" dirty="0"/>
          </a:p>
        </p:txBody>
      </p:sp>
      <p:sp>
        <p:nvSpPr>
          <p:cNvPr id="10" name="Shape 6"/>
          <p:cNvSpPr/>
          <p:nvPr/>
        </p:nvSpPr>
        <p:spPr>
          <a:xfrm>
            <a:off x="411480" y="6528816"/>
            <a:ext cx="11384280" cy="0"/>
          </a:xfrm>
          <a:prstGeom prst="line">
            <a:avLst/>
          </a:prstGeom>
          <a:noFill/>
          <a:ln w="6350">
            <a:solidFill>
              <a:srgbClr val="D7DDE7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11480" y="6583680"/>
            <a:ext cx="1645920" cy="0"/>
          </a:xfrm>
          <a:prstGeom prst="line">
            <a:avLst/>
          </a:prstGeom>
          <a:noFill/>
          <a:ln w="1524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38912" y="6638544"/>
            <a:ext cx="84124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 • Facultatea de Autovehicule Rutiere, Mecatronică și Mecanică</a:t>
            </a:r>
            <a:endParaRPr lang="en-US" sz="720" dirty="0"/>
          </a:p>
        </p:txBody>
      </p:sp>
      <p:sp>
        <p:nvSpPr>
          <p:cNvPr id="13" name="Text 9"/>
          <p:cNvSpPr/>
          <p:nvPr/>
        </p:nvSpPr>
        <p:spPr>
          <a:xfrm>
            <a:off x="9281160" y="6638544"/>
            <a:ext cx="2514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14" name="Shape 10"/>
          <p:cNvSpPr/>
          <p:nvPr/>
        </p:nvSpPr>
        <p:spPr>
          <a:xfrm>
            <a:off x="749808" y="960120"/>
            <a:ext cx="1783080" cy="256032"/>
          </a:xfrm>
          <a:prstGeom prst="roundRect">
            <a:avLst>
              <a:gd name="adj" fmla="val 250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841248" y="1010412"/>
            <a:ext cx="16002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MODEL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749808" y="1371600"/>
            <a:ext cx="10789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E3A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Concluzii</a:t>
            </a:r>
            <a:endParaRPr lang="en-US" sz="3100" dirty="0"/>
          </a:p>
        </p:txBody>
      </p:sp>
      <p:sp>
        <p:nvSpPr>
          <p:cNvPr id="17" name="Text 13"/>
          <p:cNvSpPr/>
          <p:nvPr/>
        </p:nvSpPr>
        <p:spPr>
          <a:xfrm>
            <a:off x="768096" y="1938528"/>
            <a:ext cx="9875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1–2 slide-uri maximum. Răspunde clar la obiective.</a:t>
            </a:r>
            <a:endParaRPr lang="en-US" sz="1550" dirty="0"/>
          </a:p>
        </p:txBody>
      </p:sp>
      <p:sp>
        <p:nvSpPr>
          <p:cNvPr id="18" name="Shape 14"/>
          <p:cNvSpPr/>
          <p:nvPr/>
        </p:nvSpPr>
        <p:spPr>
          <a:xfrm>
            <a:off x="868680" y="2514600"/>
            <a:ext cx="3337560" cy="96012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868680" y="2514600"/>
            <a:ext cx="73152" cy="960120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1069848" y="2688336"/>
            <a:ext cx="320040" cy="320040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1069848" y="2761488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1000" dirty="0"/>
          </a:p>
        </p:txBody>
      </p:sp>
      <p:sp>
        <p:nvSpPr>
          <p:cNvPr id="22" name="Text 18"/>
          <p:cNvSpPr/>
          <p:nvPr/>
        </p:nvSpPr>
        <p:spPr>
          <a:xfrm>
            <a:off x="1527048" y="2670048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Concluzia 1</a:t>
            </a:r>
            <a:endParaRPr lang="en-US" sz="1420" dirty="0"/>
          </a:p>
        </p:txBody>
      </p:sp>
      <p:sp>
        <p:nvSpPr>
          <p:cNvPr id="23" name="Text 19"/>
          <p:cNvSpPr/>
          <p:nvPr/>
        </p:nvSpPr>
        <p:spPr>
          <a:xfrm>
            <a:off x="1527048" y="2944368"/>
            <a:ext cx="246888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[Obiectiv atins + rezultat concret]</a:t>
            </a:r>
            <a:endParaRPr lang="en-US" sz="1150" dirty="0"/>
          </a:p>
        </p:txBody>
      </p:sp>
      <p:sp>
        <p:nvSpPr>
          <p:cNvPr id="24" name="Shape 20"/>
          <p:cNvSpPr/>
          <p:nvPr/>
        </p:nvSpPr>
        <p:spPr>
          <a:xfrm>
            <a:off x="4434840" y="2514600"/>
            <a:ext cx="3337560" cy="96012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1"/>
          <p:cNvSpPr/>
          <p:nvPr/>
        </p:nvSpPr>
        <p:spPr>
          <a:xfrm>
            <a:off x="4434840" y="2514600"/>
            <a:ext cx="73152" cy="960120"/>
          </a:xfrm>
          <a:prstGeom prst="rect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2"/>
          <p:cNvSpPr/>
          <p:nvPr/>
        </p:nvSpPr>
        <p:spPr>
          <a:xfrm>
            <a:off x="4636008" y="2688336"/>
            <a:ext cx="320040" cy="320040"/>
          </a:xfrm>
          <a:prstGeom prst="ellipse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3"/>
          <p:cNvSpPr/>
          <p:nvPr/>
        </p:nvSpPr>
        <p:spPr>
          <a:xfrm>
            <a:off x="4636008" y="2761488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1000" dirty="0"/>
          </a:p>
        </p:txBody>
      </p:sp>
      <p:sp>
        <p:nvSpPr>
          <p:cNvPr id="28" name="Text 24"/>
          <p:cNvSpPr/>
          <p:nvPr/>
        </p:nvSpPr>
        <p:spPr>
          <a:xfrm>
            <a:off x="5093208" y="2670048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Concluzia 2</a:t>
            </a:r>
            <a:endParaRPr lang="en-US" sz="1420" dirty="0"/>
          </a:p>
        </p:txBody>
      </p:sp>
      <p:sp>
        <p:nvSpPr>
          <p:cNvPr id="29" name="Text 25"/>
          <p:cNvSpPr/>
          <p:nvPr/>
        </p:nvSpPr>
        <p:spPr>
          <a:xfrm>
            <a:off x="5093208" y="2944368"/>
            <a:ext cx="246888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[Contribuție proprie + validare]</a:t>
            </a:r>
            <a:endParaRPr lang="en-US" sz="1150" dirty="0"/>
          </a:p>
        </p:txBody>
      </p:sp>
      <p:sp>
        <p:nvSpPr>
          <p:cNvPr id="30" name="Shape 26"/>
          <p:cNvSpPr/>
          <p:nvPr/>
        </p:nvSpPr>
        <p:spPr>
          <a:xfrm>
            <a:off x="8001000" y="2514600"/>
            <a:ext cx="3337560" cy="96012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7"/>
          <p:cNvSpPr/>
          <p:nvPr/>
        </p:nvSpPr>
        <p:spPr>
          <a:xfrm>
            <a:off x="8001000" y="2514600"/>
            <a:ext cx="73152" cy="960120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8"/>
          <p:cNvSpPr/>
          <p:nvPr/>
        </p:nvSpPr>
        <p:spPr>
          <a:xfrm>
            <a:off x="8202168" y="2688336"/>
            <a:ext cx="320040" cy="320040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9"/>
          <p:cNvSpPr/>
          <p:nvPr/>
        </p:nvSpPr>
        <p:spPr>
          <a:xfrm>
            <a:off x="8202168" y="2761488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1000" dirty="0"/>
          </a:p>
        </p:txBody>
      </p:sp>
      <p:sp>
        <p:nvSpPr>
          <p:cNvPr id="34" name="Text 30"/>
          <p:cNvSpPr/>
          <p:nvPr/>
        </p:nvSpPr>
        <p:spPr>
          <a:xfrm>
            <a:off x="8659368" y="2670048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Concluzia 3</a:t>
            </a:r>
            <a:endParaRPr lang="en-US" sz="1420" dirty="0"/>
          </a:p>
        </p:txBody>
      </p:sp>
      <p:sp>
        <p:nvSpPr>
          <p:cNvPr id="35" name="Text 31"/>
          <p:cNvSpPr/>
          <p:nvPr/>
        </p:nvSpPr>
        <p:spPr>
          <a:xfrm>
            <a:off x="8659368" y="2944368"/>
            <a:ext cx="246888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[Impact / aplicabilitate / direcție viitoare]</a:t>
            </a:r>
            <a:endParaRPr lang="en-US" sz="1150" dirty="0"/>
          </a:p>
        </p:txBody>
      </p:sp>
      <p:sp>
        <p:nvSpPr>
          <p:cNvPr id="36" name="Shape 32"/>
          <p:cNvSpPr/>
          <p:nvPr/>
        </p:nvSpPr>
        <p:spPr>
          <a:xfrm>
            <a:off x="914400" y="4160520"/>
            <a:ext cx="10332720" cy="896112"/>
          </a:xfrm>
          <a:prstGeom prst="roundRect">
            <a:avLst>
              <a:gd name="adj" fmla="val 6122"/>
            </a:avLst>
          </a:prstGeom>
          <a:solidFill>
            <a:srgbClr val="F6F7F9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3"/>
          <p:cNvSpPr/>
          <p:nvPr/>
        </p:nvSpPr>
        <p:spPr>
          <a:xfrm>
            <a:off x="1143000" y="4370832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Formula recomandată</a:t>
            </a:r>
            <a:endParaRPr lang="en-US" sz="1400" dirty="0"/>
          </a:p>
        </p:txBody>
      </p:sp>
      <p:sp>
        <p:nvSpPr>
          <p:cNvPr id="38" name="Text 34"/>
          <p:cNvSpPr/>
          <p:nvPr/>
        </p:nvSpPr>
        <p:spPr>
          <a:xfrm>
            <a:off x="1143000" y="4690872"/>
            <a:ext cx="9738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250" i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„Am demonstrat/realizat [X], folosind [metodă], iar rezultatul principal este [Y]. Limitarea principală este [Z], iar următorul pas logic este [W].”</a:t>
            </a:r>
            <a:endParaRPr lang="en-US" sz="1250" dirty="0"/>
          </a:p>
        </p:txBody>
      </p:sp>
      <p:sp>
        <p:nvSpPr>
          <p:cNvPr id="39" name="Shape 35"/>
          <p:cNvSpPr/>
          <p:nvPr/>
        </p:nvSpPr>
        <p:spPr>
          <a:xfrm>
            <a:off x="841248" y="5760720"/>
            <a:ext cx="2651760" cy="256032"/>
          </a:xfrm>
          <a:prstGeom prst="roundRect">
            <a:avLst>
              <a:gd name="adj" fmla="val 21429"/>
            </a:avLst>
          </a:prstGeom>
          <a:solidFill>
            <a:srgbClr val="F6F7F9"/>
          </a:solidFill>
          <a:ln w="508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6"/>
          <p:cNvSpPr/>
          <p:nvPr/>
        </p:nvSpPr>
        <p:spPr>
          <a:xfrm>
            <a:off x="950976" y="5811012"/>
            <a:ext cx="2468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40" b="1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 introduce rezultate noi în concluzii.</a:t>
            </a:r>
            <a:endParaRPr lang="en-US" sz="84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49808"/>
            <a:ext cx="12191695" cy="2743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9184" y="804672"/>
            <a:ext cx="11521440" cy="0"/>
          </a:xfrm>
          <a:prstGeom prst="line">
            <a:avLst/>
          </a:prstGeom>
          <a:noFill/>
          <a:ln w="635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207" y="137160"/>
            <a:ext cx="1286810" cy="329184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8102" y="91440"/>
            <a:ext cx="446556" cy="512064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880360" y="201168"/>
            <a:ext cx="58064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6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60" dirty="0"/>
          </a:p>
        </p:txBody>
      </p:sp>
      <p:sp>
        <p:nvSpPr>
          <p:cNvPr id="8" name="Text 4"/>
          <p:cNvSpPr/>
          <p:nvPr/>
        </p:nvSpPr>
        <p:spPr>
          <a:xfrm>
            <a:off x="2880360" y="438912"/>
            <a:ext cx="58064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9" name="Text 5"/>
          <p:cNvSpPr/>
          <p:nvPr/>
        </p:nvSpPr>
        <p:spPr>
          <a:xfrm>
            <a:off x="11521440" y="457200"/>
            <a:ext cx="310896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19</a:t>
            </a:r>
            <a:endParaRPr lang="en-US" sz="780" dirty="0"/>
          </a:p>
        </p:txBody>
      </p:sp>
      <p:sp>
        <p:nvSpPr>
          <p:cNvPr id="10" name="Shape 6"/>
          <p:cNvSpPr/>
          <p:nvPr/>
        </p:nvSpPr>
        <p:spPr>
          <a:xfrm>
            <a:off x="411480" y="6528816"/>
            <a:ext cx="11384280" cy="0"/>
          </a:xfrm>
          <a:prstGeom prst="line">
            <a:avLst/>
          </a:prstGeom>
          <a:noFill/>
          <a:ln w="6350">
            <a:solidFill>
              <a:srgbClr val="D7DDE7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11480" y="6583680"/>
            <a:ext cx="1645920" cy="0"/>
          </a:xfrm>
          <a:prstGeom prst="line">
            <a:avLst/>
          </a:prstGeom>
          <a:noFill/>
          <a:ln w="1524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38912" y="6638544"/>
            <a:ext cx="84124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 • Facultatea de Autovehicule Rutiere, Mecatronică și Mecanică</a:t>
            </a:r>
            <a:endParaRPr lang="en-US" sz="720" dirty="0"/>
          </a:p>
        </p:txBody>
      </p:sp>
      <p:sp>
        <p:nvSpPr>
          <p:cNvPr id="13" name="Text 9"/>
          <p:cNvSpPr/>
          <p:nvPr/>
        </p:nvSpPr>
        <p:spPr>
          <a:xfrm>
            <a:off x="9281160" y="6638544"/>
            <a:ext cx="2514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14" name="Shape 10"/>
          <p:cNvSpPr/>
          <p:nvPr/>
        </p:nvSpPr>
        <p:spPr>
          <a:xfrm>
            <a:off x="749808" y="960120"/>
            <a:ext cx="1783080" cy="256032"/>
          </a:xfrm>
          <a:prstGeom prst="roundRect">
            <a:avLst>
              <a:gd name="adj" fmla="val 250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841248" y="1010412"/>
            <a:ext cx="16002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MODEL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749808" y="1371600"/>
            <a:ext cx="10789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E3A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Bibliografie selectivă / surse utilizate în prezentare</a:t>
            </a:r>
            <a:endParaRPr lang="en-US" sz="3100" dirty="0"/>
          </a:p>
        </p:txBody>
      </p:sp>
      <p:sp>
        <p:nvSpPr>
          <p:cNvPr id="17" name="Text 13"/>
          <p:cNvSpPr/>
          <p:nvPr/>
        </p:nvSpPr>
        <p:spPr>
          <a:xfrm>
            <a:off x="768096" y="1938528"/>
            <a:ext cx="9875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Include doar sursele citate direct pe slide-uri sau folosite în figuri/tabele.</a:t>
            </a:r>
            <a:endParaRPr lang="en-US" sz="1550" dirty="0"/>
          </a:p>
        </p:txBody>
      </p:sp>
      <p:sp>
        <p:nvSpPr>
          <p:cNvPr id="18" name="Shape 14"/>
          <p:cNvSpPr/>
          <p:nvPr/>
        </p:nvSpPr>
        <p:spPr>
          <a:xfrm>
            <a:off x="960120" y="2432304"/>
            <a:ext cx="7589520" cy="347472"/>
          </a:xfrm>
          <a:prstGeom prst="roundRect">
            <a:avLst>
              <a:gd name="adj" fmla="val 7895"/>
            </a:avLst>
          </a:prstGeom>
          <a:solidFill>
            <a:srgbClr val="F6F7F9"/>
          </a:solidFill>
          <a:ln w="12700">
            <a:solidFill>
              <a:srgbClr val="D7DDE7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1143000" y="2523744"/>
            <a:ext cx="71780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2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[1] Autor, Titlu articol/carte, Editură/Revistă, An.</a:t>
            </a:r>
            <a:endParaRPr lang="en-US" sz="1280" dirty="0"/>
          </a:p>
        </p:txBody>
      </p:sp>
      <p:sp>
        <p:nvSpPr>
          <p:cNvPr id="20" name="Shape 16"/>
          <p:cNvSpPr/>
          <p:nvPr/>
        </p:nvSpPr>
        <p:spPr>
          <a:xfrm>
            <a:off x="960120" y="2962656"/>
            <a:ext cx="7589520" cy="347472"/>
          </a:xfrm>
          <a:prstGeom prst="roundRect">
            <a:avLst>
              <a:gd name="adj" fmla="val 7895"/>
            </a:avLst>
          </a:prstGeom>
          <a:solidFill>
            <a:srgbClr val="FFFFFF"/>
          </a:solidFill>
          <a:ln w="12700">
            <a:solidFill>
              <a:srgbClr val="D7DDE7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1143000" y="3054096"/>
            <a:ext cx="71780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2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[2] Standard / normativ / documentație tehnică, versiune, An.</a:t>
            </a:r>
            <a:endParaRPr lang="en-US" sz="1280" dirty="0"/>
          </a:p>
        </p:txBody>
      </p:sp>
      <p:sp>
        <p:nvSpPr>
          <p:cNvPr id="22" name="Shape 18"/>
          <p:cNvSpPr/>
          <p:nvPr/>
        </p:nvSpPr>
        <p:spPr>
          <a:xfrm>
            <a:off x="960120" y="3493008"/>
            <a:ext cx="7589520" cy="347472"/>
          </a:xfrm>
          <a:prstGeom prst="roundRect">
            <a:avLst>
              <a:gd name="adj" fmla="val 7895"/>
            </a:avLst>
          </a:prstGeom>
          <a:solidFill>
            <a:srgbClr val="F6F7F9"/>
          </a:solidFill>
          <a:ln w="12700">
            <a:solidFill>
              <a:srgbClr val="D7DDE7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9"/>
          <p:cNvSpPr/>
          <p:nvPr/>
        </p:nvSpPr>
        <p:spPr>
          <a:xfrm>
            <a:off x="1143000" y="3584448"/>
            <a:ext cx="71780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2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[3] Sursă imagine/grafic, dacă este preluat sau adaptat.</a:t>
            </a:r>
            <a:endParaRPr lang="en-US" sz="1280" dirty="0"/>
          </a:p>
        </p:txBody>
      </p:sp>
      <p:sp>
        <p:nvSpPr>
          <p:cNvPr id="24" name="Shape 20"/>
          <p:cNvSpPr/>
          <p:nvPr/>
        </p:nvSpPr>
        <p:spPr>
          <a:xfrm>
            <a:off x="960120" y="4023360"/>
            <a:ext cx="7589520" cy="347472"/>
          </a:xfrm>
          <a:prstGeom prst="roundRect">
            <a:avLst>
              <a:gd name="adj" fmla="val 7895"/>
            </a:avLst>
          </a:prstGeom>
          <a:solidFill>
            <a:srgbClr val="FFFFFF"/>
          </a:solidFill>
          <a:ln w="12700">
            <a:solidFill>
              <a:srgbClr val="D7DDE7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1"/>
          <p:cNvSpPr/>
          <p:nvPr/>
        </p:nvSpPr>
        <p:spPr>
          <a:xfrm>
            <a:off x="1143000" y="4114800"/>
            <a:ext cx="71780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2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[4] Regulament / ghid folosit pentru cerințe administrative, dacă este cazul.</a:t>
            </a:r>
            <a:endParaRPr lang="en-US" sz="1280" dirty="0"/>
          </a:p>
        </p:txBody>
      </p:sp>
      <p:sp>
        <p:nvSpPr>
          <p:cNvPr id="26" name="Shape 22"/>
          <p:cNvSpPr/>
          <p:nvPr/>
        </p:nvSpPr>
        <p:spPr>
          <a:xfrm>
            <a:off x="8942832" y="2432304"/>
            <a:ext cx="2331720" cy="2331720"/>
          </a:xfrm>
          <a:prstGeom prst="roundRect">
            <a:avLst>
              <a:gd name="adj" fmla="val 2353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3"/>
          <p:cNvSpPr/>
          <p:nvPr/>
        </p:nvSpPr>
        <p:spPr>
          <a:xfrm>
            <a:off x="9235440" y="2788920"/>
            <a:ext cx="17373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Regulă</a:t>
            </a:r>
            <a:endParaRPr lang="en-US" sz="1500" dirty="0"/>
          </a:p>
        </p:txBody>
      </p:sp>
      <p:sp>
        <p:nvSpPr>
          <p:cNvPr id="28" name="Text 24"/>
          <p:cNvSpPr/>
          <p:nvPr/>
        </p:nvSpPr>
        <p:spPr>
          <a:xfrm>
            <a:off x="9189720" y="3218688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200" dirty="0">
                <a:solidFill>
                  <a:srgbClr val="E5ECF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 pune bibliografie doar decorativ. Fiecare sursă listată trebuie să fi fost utilă și corect citată.</a:t>
            </a:r>
            <a:endParaRPr lang="en-US" sz="1200" dirty="0"/>
          </a:p>
        </p:txBody>
      </p:sp>
      <p:sp>
        <p:nvSpPr>
          <p:cNvPr id="29" name="Shape 25"/>
          <p:cNvSpPr/>
          <p:nvPr/>
        </p:nvSpPr>
        <p:spPr>
          <a:xfrm>
            <a:off x="841248" y="5760720"/>
            <a:ext cx="2651760" cy="256032"/>
          </a:xfrm>
          <a:prstGeom prst="roundRect">
            <a:avLst>
              <a:gd name="adj" fmla="val 21429"/>
            </a:avLst>
          </a:prstGeom>
          <a:solidFill>
            <a:srgbClr val="F6F7F9"/>
          </a:solidFill>
          <a:ln w="508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6"/>
          <p:cNvSpPr/>
          <p:nvPr/>
        </p:nvSpPr>
        <p:spPr>
          <a:xfrm>
            <a:off x="950976" y="5811012"/>
            <a:ext cx="2468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40" b="1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În lucrare bibliografia este completă; în prezentare păstrează doar ce ai folosit pe slide-uri.</a:t>
            </a:r>
            <a:endParaRPr lang="en-US" sz="84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49808"/>
            <a:ext cx="12191695" cy="2743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9184" y="804672"/>
            <a:ext cx="11521440" cy="0"/>
          </a:xfrm>
          <a:prstGeom prst="line">
            <a:avLst/>
          </a:prstGeom>
          <a:noFill/>
          <a:ln w="635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207" y="137160"/>
            <a:ext cx="1286810" cy="329184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8102" y="91440"/>
            <a:ext cx="446556" cy="512064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880360" y="201168"/>
            <a:ext cx="58064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6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60" dirty="0"/>
          </a:p>
        </p:txBody>
      </p:sp>
      <p:sp>
        <p:nvSpPr>
          <p:cNvPr id="8" name="Text 4"/>
          <p:cNvSpPr/>
          <p:nvPr/>
        </p:nvSpPr>
        <p:spPr>
          <a:xfrm>
            <a:off x="2880360" y="438912"/>
            <a:ext cx="58064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9" name="Text 5"/>
          <p:cNvSpPr/>
          <p:nvPr/>
        </p:nvSpPr>
        <p:spPr>
          <a:xfrm>
            <a:off x="11521440" y="457200"/>
            <a:ext cx="310896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780" dirty="0"/>
          </a:p>
        </p:txBody>
      </p:sp>
      <p:sp>
        <p:nvSpPr>
          <p:cNvPr id="10" name="Shape 6"/>
          <p:cNvSpPr/>
          <p:nvPr/>
        </p:nvSpPr>
        <p:spPr>
          <a:xfrm>
            <a:off x="411480" y="6528816"/>
            <a:ext cx="11384280" cy="0"/>
          </a:xfrm>
          <a:prstGeom prst="line">
            <a:avLst/>
          </a:prstGeom>
          <a:noFill/>
          <a:ln w="6350">
            <a:solidFill>
              <a:srgbClr val="D7DDE7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11480" y="6583680"/>
            <a:ext cx="1645920" cy="0"/>
          </a:xfrm>
          <a:prstGeom prst="line">
            <a:avLst/>
          </a:prstGeom>
          <a:noFill/>
          <a:ln w="1524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38912" y="6638544"/>
            <a:ext cx="84124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 • Facultatea de Autovehicule Rutiere, Mecatronică și Mecanică</a:t>
            </a:r>
            <a:endParaRPr lang="en-US" sz="720" dirty="0"/>
          </a:p>
        </p:txBody>
      </p:sp>
      <p:sp>
        <p:nvSpPr>
          <p:cNvPr id="13" name="Text 9"/>
          <p:cNvSpPr/>
          <p:nvPr/>
        </p:nvSpPr>
        <p:spPr>
          <a:xfrm>
            <a:off x="9281160" y="6638544"/>
            <a:ext cx="2514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14" name="Shape 10"/>
          <p:cNvSpPr/>
          <p:nvPr/>
        </p:nvSpPr>
        <p:spPr>
          <a:xfrm>
            <a:off x="749808" y="960120"/>
            <a:ext cx="1783080" cy="256032"/>
          </a:xfrm>
          <a:prstGeom prst="roundRect">
            <a:avLst>
              <a:gd name="adj" fmla="val 250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841248" y="1010412"/>
            <a:ext cx="16002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ÎN TEMPLATE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749808" y="1371600"/>
            <a:ext cx="10789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E3A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Cum </a:t>
            </a:r>
            <a:r>
              <a:rPr lang="en-US" sz="3100" b="1">
                <a:solidFill>
                  <a:srgbClr val="1E3A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se folosește</a:t>
            </a:r>
            <a:endParaRPr lang="en-US" sz="3100" dirty="0"/>
          </a:p>
        </p:txBody>
      </p:sp>
      <p:sp>
        <p:nvSpPr>
          <p:cNvPr id="17" name="Text 13"/>
          <p:cNvSpPr/>
          <p:nvPr/>
        </p:nvSpPr>
        <p:spPr>
          <a:xfrm>
            <a:off x="768096" y="1938528"/>
            <a:ext cx="9875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Primele slide-uri sunt ghid de lucru; restul sunt slide-uri model pentru prezentarea finală.</a:t>
            </a:r>
            <a:endParaRPr lang="en-US" sz="1550" dirty="0"/>
          </a:p>
        </p:txBody>
      </p:sp>
      <p:sp>
        <p:nvSpPr>
          <p:cNvPr id="18" name="Shape 14"/>
          <p:cNvSpPr/>
          <p:nvPr/>
        </p:nvSpPr>
        <p:spPr>
          <a:xfrm>
            <a:off x="749808" y="2514600"/>
            <a:ext cx="3429000" cy="1078992"/>
          </a:xfrm>
          <a:prstGeom prst="roundRect">
            <a:avLst>
              <a:gd name="adj" fmla="val 4237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749808" y="2514600"/>
            <a:ext cx="73152" cy="107899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950976" y="2688336"/>
            <a:ext cx="320040" cy="320040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950976" y="2761488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1000" dirty="0"/>
          </a:p>
        </p:txBody>
      </p:sp>
      <p:sp>
        <p:nvSpPr>
          <p:cNvPr id="22" name="Text 18"/>
          <p:cNvSpPr/>
          <p:nvPr/>
        </p:nvSpPr>
        <p:spPr>
          <a:xfrm>
            <a:off x="1408176" y="267004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Citește regulile</a:t>
            </a:r>
            <a:endParaRPr lang="en-US" sz="1420" dirty="0"/>
          </a:p>
        </p:txBody>
      </p:sp>
      <p:sp>
        <p:nvSpPr>
          <p:cNvPr id="23" name="Text 19"/>
          <p:cNvSpPr/>
          <p:nvPr/>
        </p:nvSpPr>
        <p:spPr>
          <a:xfrm>
            <a:off x="1408176" y="294436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Parcurge slide-urile marcate „GHID ÎN TEMPLATE” pentru regulile de structură, predare, anti-plagiat, evaluare și ECTS.</a:t>
            </a:r>
            <a:endParaRPr lang="en-US" sz="1150" dirty="0"/>
          </a:p>
        </p:txBody>
      </p:sp>
      <p:sp>
        <p:nvSpPr>
          <p:cNvPr id="24" name="Shape 20"/>
          <p:cNvSpPr/>
          <p:nvPr/>
        </p:nvSpPr>
        <p:spPr>
          <a:xfrm>
            <a:off x="4407408" y="2514600"/>
            <a:ext cx="3429000" cy="1078992"/>
          </a:xfrm>
          <a:prstGeom prst="roundRect">
            <a:avLst>
              <a:gd name="adj" fmla="val 4237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1"/>
          <p:cNvSpPr/>
          <p:nvPr/>
        </p:nvSpPr>
        <p:spPr>
          <a:xfrm>
            <a:off x="4407408" y="2514600"/>
            <a:ext cx="73152" cy="1078992"/>
          </a:xfrm>
          <a:prstGeom prst="rect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2"/>
          <p:cNvSpPr/>
          <p:nvPr/>
        </p:nvSpPr>
        <p:spPr>
          <a:xfrm>
            <a:off x="4608576" y="2688336"/>
            <a:ext cx="320040" cy="320040"/>
          </a:xfrm>
          <a:prstGeom prst="ellipse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3"/>
          <p:cNvSpPr/>
          <p:nvPr/>
        </p:nvSpPr>
        <p:spPr>
          <a:xfrm>
            <a:off x="4608576" y="2761488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1000" dirty="0"/>
          </a:p>
        </p:txBody>
      </p:sp>
      <p:sp>
        <p:nvSpPr>
          <p:cNvPr id="28" name="Text 24"/>
          <p:cNvSpPr/>
          <p:nvPr/>
        </p:nvSpPr>
        <p:spPr>
          <a:xfrm>
            <a:off x="5065776" y="267004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Completează modelul</a:t>
            </a:r>
            <a:endParaRPr lang="en-US" sz="1420" dirty="0"/>
          </a:p>
        </p:txBody>
      </p:sp>
      <p:sp>
        <p:nvSpPr>
          <p:cNvPr id="29" name="Text 25"/>
          <p:cNvSpPr/>
          <p:nvPr/>
        </p:nvSpPr>
        <p:spPr>
          <a:xfrm>
            <a:off x="5065776" y="294436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Înlocuiește textele dintre paranteze drepte. Păstrează titlurile clare, scurte și coerente cu lucrarea.</a:t>
            </a:r>
            <a:endParaRPr lang="en-US" sz="1150" dirty="0"/>
          </a:p>
        </p:txBody>
      </p:sp>
      <p:sp>
        <p:nvSpPr>
          <p:cNvPr id="30" name="Shape 26"/>
          <p:cNvSpPr/>
          <p:nvPr/>
        </p:nvSpPr>
        <p:spPr>
          <a:xfrm>
            <a:off x="8065008" y="2514600"/>
            <a:ext cx="3429000" cy="1078992"/>
          </a:xfrm>
          <a:prstGeom prst="roundRect">
            <a:avLst>
              <a:gd name="adj" fmla="val 4237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7"/>
          <p:cNvSpPr/>
          <p:nvPr/>
        </p:nvSpPr>
        <p:spPr>
          <a:xfrm>
            <a:off x="8065008" y="2514600"/>
            <a:ext cx="73152" cy="107899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8"/>
          <p:cNvSpPr/>
          <p:nvPr/>
        </p:nvSpPr>
        <p:spPr>
          <a:xfrm>
            <a:off x="8266176" y="2688336"/>
            <a:ext cx="320040" cy="320040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9"/>
          <p:cNvSpPr/>
          <p:nvPr/>
        </p:nvSpPr>
        <p:spPr>
          <a:xfrm>
            <a:off x="8266176" y="2761488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1000" dirty="0"/>
          </a:p>
        </p:txBody>
      </p:sp>
      <p:sp>
        <p:nvSpPr>
          <p:cNvPr id="34" name="Text 30"/>
          <p:cNvSpPr/>
          <p:nvPr/>
        </p:nvSpPr>
        <p:spPr>
          <a:xfrm>
            <a:off x="8723376" y="267004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Simplifică pentru 10 minute</a:t>
            </a:r>
            <a:endParaRPr lang="en-US" sz="1420" dirty="0"/>
          </a:p>
        </p:txBody>
      </p:sp>
      <p:sp>
        <p:nvSpPr>
          <p:cNvPr id="35" name="Text 31"/>
          <p:cNvSpPr/>
          <p:nvPr/>
        </p:nvSpPr>
        <p:spPr>
          <a:xfrm>
            <a:off x="8723376" y="294436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Alege 10–15 slide-uri de conținut. Evită paragrafele lungi. Arată rezultate, nu doar descrieri.</a:t>
            </a:r>
            <a:endParaRPr lang="en-US" sz="1150" dirty="0"/>
          </a:p>
        </p:txBody>
      </p:sp>
      <p:sp>
        <p:nvSpPr>
          <p:cNvPr id="36" name="Shape 32"/>
          <p:cNvSpPr/>
          <p:nvPr/>
        </p:nvSpPr>
        <p:spPr>
          <a:xfrm>
            <a:off x="749808" y="4005072"/>
            <a:ext cx="10744200" cy="18288"/>
          </a:xfrm>
          <a:prstGeom prst="rect">
            <a:avLst/>
          </a:prstGeom>
          <a:solidFill>
            <a:srgbClr val="D7DDE7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3"/>
          <p:cNvSpPr/>
          <p:nvPr/>
        </p:nvSpPr>
        <p:spPr>
          <a:xfrm>
            <a:off x="932688" y="4279392"/>
            <a:ext cx="99669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65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Păstrează firul logic: problemă → obiective → metodologie → rezultate → concluzii.</a:t>
            </a:r>
            <a:endParaRPr lang="en-US" sz="165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65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Folosește figuri, scheme, tabele sintetice și grafice lizibile.</a:t>
            </a:r>
            <a:endParaRPr lang="en-US" sz="165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65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Adaugă trimiteri scurte la surse pe slide-uri; bibliografia completă rămâne în lucrare.</a:t>
            </a:r>
            <a:endParaRPr lang="en-US" sz="165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65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Înainte de susținere, elimină slide-urile instructive sau păstrează-le doar într-o versiune internă.</a:t>
            </a:r>
            <a:endParaRPr lang="en-US" sz="1650" dirty="0"/>
          </a:p>
        </p:txBody>
      </p:sp>
      <p:sp>
        <p:nvSpPr>
          <p:cNvPr id="38" name="Text 34"/>
          <p:cNvSpPr/>
          <p:nvPr/>
        </p:nvSpPr>
        <p:spPr>
          <a:xfrm>
            <a:off x="768096" y="6236208"/>
            <a:ext cx="10607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Bază: Ghidul ARMM pentru redactarea, elaborarea și prezentarea proiectului de diplomă / lucrării de disertație.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12191695" cy="45720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745" y="164592"/>
            <a:ext cx="1429789" cy="365760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5123" y="109728"/>
            <a:ext cx="558195" cy="640080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685800" y="1417320"/>
            <a:ext cx="91440" cy="4069080"/>
          </a:xfrm>
          <a:prstGeom prst="rect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4"/>
          <p:cNvSpPr/>
          <p:nvPr/>
        </p:nvSpPr>
        <p:spPr>
          <a:xfrm>
            <a:off x="813816" y="1417320"/>
            <a:ext cx="41148" cy="4069080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1078992" y="2148840"/>
            <a:ext cx="6400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0B17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Vă mulțumesc!</a:t>
            </a:r>
            <a:endParaRPr lang="en-US" sz="4200" dirty="0"/>
          </a:p>
        </p:txBody>
      </p:sp>
      <p:sp>
        <p:nvSpPr>
          <p:cNvPr id="10" name="Text 6"/>
          <p:cNvSpPr/>
          <p:nvPr/>
        </p:nvSpPr>
        <p:spPr>
          <a:xfrm>
            <a:off x="1115568" y="2834640"/>
            <a:ext cx="4389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800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Întrebări?</a:t>
            </a:r>
            <a:endParaRPr lang="en-US" sz="2800" dirty="0"/>
          </a:p>
        </p:txBody>
      </p:sp>
      <p:sp>
        <p:nvSpPr>
          <p:cNvPr id="11" name="Text 7"/>
          <p:cNvSpPr/>
          <p:nvPr/>
        </p:nvSpPr>
        <p:spPr>
          <a:xfrm>
            <a:off x="1133856" y="3767328"/>
            <a:ext cx="6217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0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[Prenume NUME] • [Program de studii] • [Sesiunea]</a:t>
            </a:r>
            <a:endParaRPr lang="en-US" sz="1400" dirty="0"/>
          </a:p>
        </p:txBody>
      </p:sp>
      <p:sp>
        <p:nvSpPr>
          <p:cNvPr id="12" name="Shape 8"/>
          <p:cNvSpPr/>
          <p:nvPr/>
        </p:nvSpPr>
        <p:spPr>
          <a:xfrm>
            <a:off x="7635240" y="2240280"/>
            <a:ext cx="3520440" cy="1325880"/>
          </a:xfrm>
          <a:prstGeom prst="roundRect">
            <a:avLst>
              <a:gd name="adj" fmla="val 3448"/>
            </a:avLst>
          </a:prstGeom>
          <a:solidFill>
            <a:srgbClr val="F6F7F9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7909560" y="2542032"/>
            <a:ext cx="2971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Pentru întrebări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7909560" y="2880360"/>
            <a:ext cx="2971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4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Rămâi pe acest slide în timpul discuției. Pregătește backup slides doar dacă ai nevoie pentru detalii tehnice.</a:t>
            </a:r>
            <a:endParaRPr lang="en-US" sz="1140" dirty="0"/>
          </a:p>
        </p:txBody>
      </p:sp>
      <p:sp>
        <p:nvSpPr>
          <p:cNvPr id="15" name="Shape 11"/>
          <p:cNvSpPr/>
          <p:nvPr/>
        </p:nvSpPr>
        <p:spPr>
          <a:xfrm>
            <a:off x="457200" y="6528816"/>
            <a:ext cx="11338560" cy="0"/>
          </a:xfrm>
          <a:prstGeom prst="line">
            <a:avLst/>
          </a:prstGeom>
          <a:noFill/>
          <a:ln w="635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2"/>
          <p:cNvSpPr/>
          <p:nvPr/>
        </p:nvSpPr>
        <p:spPr>
          <a:xfrm>
            <a:off x="11475720" y="6620256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</a:t>
            </a:r>
            <a:endParaRPr lang="en-US" sz="78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49808"/>
            <a:ext cx="12191695" cy="2743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9184" y="804672"/>
            <a:ext cx="11521440" cy="0"/>
          </a:xfrm>
          <a:prstGeom prst="line">
            <a:avLst/>
          </a:prstGeom>
          <a:noFill/>
          <a:ln w="635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207" y="137160"/>
            <a:ext cx="1286810" cy="329184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8102" y="91440"/>
            <a:ext cx="446556" cy="512064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880360" y="201168"/>
            <a:ext cx="58064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6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60" dirty="0"/>
          </a:p>
        </p:txBody>
      </p:sp>
      <p:sp>
        <p:nvSpPr>
          <p:cNvPr id="8" name="Text 4"/>
          <p:cNvSpPr/>
          <p:nvPr/>
        </p:nvSpPr>
        <p:spPr>
          <a:xfrm>
            <a:off x="2880360" y="438912"/>
            <a:ext cx="58064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9" name="Text 5"/>
          <p:cNvSpPr/>
          <p:nvPr/>
        </p:nvSpPr>
        <p:spPr>
          <a:xfrm>
            <a:off x="11521440" y="457200"/>
            <a:ext cx="310896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21</a:t>
            </a:r>
            <a:endParaRPr lang="en-US" sz="780" dirty="0"/>
          </a:p>
        </p:txBody>
      </p:sp>
      <p:sp>
        <p:nvSpPr>
          <p:cNvPr id="10" name="Shape 6"/>
          <p:cNvSpPr/>
          <p:nvPr/>
        </p:nvSpPr>
        <p:spPr>
          <a:xfrm>
            <a:off x="411480" y="6528816"/>
            <a:ext cx="11384280" cy="0"/>
          </a:xfrm>
          <a:prstGeom prst="line">
            <a:avLst/>
          </a:prstGeom>
          <a:noFill/>
          <a:ln w="6350">
            <a:solidFill>
              <a:srgbClr val="D7DDE7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11480" y="6583680"/>
            <a:ext cx="1645920" cy="0"/>
          </a:xfrm>
          <a:prstGeom prst="line">
            <a:avLst/>
          </a:prstGeom>
          <a:noFill/>
          <a:ln w="1524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38912" y="6638544"/>
            <a:ext cx="84124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 • Facultatea de Autovehicule Rutiere, Mecatronică și Mecanică</a:t>
            </a:r>
            <a:endParaRPr lang="en-US" sz="720" dirty="0"/>
          </a:p>
        </p:txBody>
      </p:sp>
      <p:sp>
        <p:nvSpPr>
          <p:cNvPr id="13" name="Text 9"/>
          <p:cNvSpPr/>
          <p:nvPr/>
        </p:nvSpPr>
        <p:spPr>
          <a:xfrm>
            <a:off x="9281160" y="6638544"/>
            <a:ext cx="2514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14" name="Shape 10"/>
          <p:cNvSpPr/>
          <p:nvPr/>
        </p:nvSpPr>
        <p:spPr>
          <a:xfrm>
            <a:off x="749808" y="960120"/>
            <a:ext cx="1783080" cy="256032"/>
          </a:xfrm>
          <a:prstGeom prst="roundRect">
            <a:avLst>
              <a:gd name="adj" fmla="val 250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841248" y="1010412"/>
            <a:ext cx="16002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ÎN TEMPLATE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749808" y="1371600"/>
            <a:ext cx="10789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E3A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Surse regulamentare folosite în template</a:t>
            </a:r>
            <a:endParaRPr lang="en-US" sz="3100" dirty="0"/>
          </a:p>
        </p:txBody>
      </p:sp>
      <p:sp>
        <p:nvSpPr>
          <p:cNvPr id="17" name="Text 13"/>
          <p:cNvSpPr/>
          <p:nvPr/>
        </p:nvSpPr>
        <p:spPr>
          <a:xfrm>
            <a:off x="768096" y="1938528"/>
            <a:ext cx="9875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Verifică mereu calendarul și documentele actualizate publicate de facultate.</a:t>
            </a:r>
            <a:endParaRPr lang="en-US" sz="1550" dirty="0"/>
          </a:p>
        </p:txBody>
      </p:sp>
      <p:sp>
        <p:nvSpPr>
          <p:cNvPr id="18" name="Shape 14"/>
          <p:cNvSpPr/>
          <p:nvPr/>
        </p:nvSpPr>
        <p:spPr>
          <a:xfrm>
            <a:off x="868680" y="2377440"/>
            <a:ext cx="3246120" cy="11430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868680" y="2377440"/>
            <a:ext cx="73152" cy="1143000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1069848" y="2551176"/>
            <a:ext cx="320040" cy="320040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1069848" y="2624328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1000" dirty="0"/>
          </a:p>
        </p:txBody>
      </p:sp>
      <p:sp>
        <p:nvSpPr>
          <p:cNvPr id="22" name="Text 18"/>
          <p:cNvSpPr/>
          <p:nvPr/>
        </p:nvSpPr>
        <p:spPr>
          <a:xfrm>
            <a:off x="1527048" y="253288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ARMM</a:t>
            </a:r>
            <a:endParaRPr lang="en-US" sz="1420" dirty="0"/>
          </a:p>
        </p:txBody>
      </p:sp>
      <p:sp>
        <p:nvSpPr>
          <p:cNvPr id="23" name="Text 19"/>
          <p:cNvSpPr/>
          <p:nvPr/>
        </p:nvSpPr>
        <p:spPr>
          <a:xfrm>
            <a:off x="1527048" y="2807208"/>
            <a:ext cx="2377440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pentru redactarea, elaborarea și prezentarea proiectului de diplomă / lucrării de disertație.</a:t>
            </a:r>
            <a:endParaRPr lang="en-US" sz="1150" dirty="0"/>
          </a:p>
        </p:txBody>
      </p:sp>
      <p:sp>
        <p:nvSpPr>
          <p:cNvPr id="24" name="Shape 20"/>
          <p:cNvSpPr/>
          <p:nvPr/>
        </p:nvSpPr>
        <p:spPr>
          <a:xfrm>
            <a:off x="4572000" y="2377440"/>
            <a:ext cx="3246120" cy="11430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1"/>
          <p:cNvSpPr/>
          <p:nvPr/>
        </p:nvSpPr>
        <p:spPr>
          <a:xfrm>
            <a:off x="4572000" y="2377440"/>
            <a:ext cx="73152" cy="1143000"/>
          </a:xfrm>
          <a:prstGeom prst="rect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2"/>
          <p:cNvSpPr/>
          <p:nvPr/>
        </p:nvSpPr>
        <p:spPr>
          <a:xfrm>
            <a:off x="4773168" y="2551176"/>
            <a:ext cx="320040" cy="320040"/>
          </a:xfrm>
          <a:prstGeom prst="ellipse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3"/>
          <p:cNvSpPr/>
          <p:nvPr/>
        </p:nvSpPr>
        <p:spPr>
          <a:xfrm>
            <a:off x="4773168" y="2624328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1000" dirty="0"/>
          </a:p>
        </p:txBody>
      </p:sp>
      <p:sp>
        <p:nvSpPr>
          <p:cNvPr id="28" name="Text 24"/>
          <p:cNvSpPr/>
          <p:nvPr/>
        </p:nvSpPr>
        <p:spPr>
          <a:xfrm>
            <a:off x="5230368" y="253288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Pagina ARMM „Finalizare studii”</a:t>
            </a:r>
            <a:endParaRPr lang="en-US" sz="1420" dirty="0"/>
          </a:p>
        </p:txBody>
      </p:sp>
      <p:sp>
        <p:nvSpPr>
          <p:cNvPr id="29" name="Text 25"/>
          <p:cNvSpPr/>
          <p:nvPr/>
        </p:nvSpPr>
        <p:spPr>
          <a:xfrm>
            <a:off x="5230368" y="2807208"/>
            <a:ext cx="2377440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Etape de predare, fișiere PDF, înscriere în me.utcluj.app și predarea exemplarului tipărit.</a:t>
            </a:r>
            <a:endParaRPr lang="en-US" sz="1150" dirty="0"/>
          </a:p>
        </p:txBody>
      </p:sp>
      <p:sp>
        <p:nvSpPr>
          <p:cNvPr id="30" name="Shape 26"/>
          <p:cNvSpPr/>
          <p:nvPr/>
        </p:nvSpPr>
        <p:spPr>
          <a:xfrm>
            <a:off x="8275320" y="2377440"/>
            <a:ext cx="3246120" cy="11430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7"/>
          <p:cNvSpPr/>
          <p:nvPr/>
        </p:nvSpPr>
        <p:spPr>
          <a:xfrm>
            <a:off x="8275320" y="2377440"/>
            <a:ext cx="73152" cy="1143000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8"/>
          <p:cNvSpPr/>
          <p:nvPr/>
        </p:nvSpPr>
        <p:spPr>
          <a:xfrm>
            <a:off x="8476488" y="2551176"/>
            <a:ext cx="320040" cy="320040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9"/>
          <p:cNvSpPr/>
          <p:nvPr/>
        </p:nvSpPr>
        <p:spPr>
          <a:xfrm>
            <a:off x="8476488" y="2624328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1000" dirty="0"/>
          </a:p>
        </p:txBody>
      </p:sp>
      <p:sp>
        <p:nvSpPr>
          <p:cNvPr id="34" name="Text 30"/>
          <p:cNvSpPr/>
          <p:nvPr/>
        </p:nvSpPr>
        <p:spPr>
          <a:xfrm>
            <a:off x="8933688" y="253288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Regulament FARMM</a:t>
            </a:r>
            <a:endParaRPr lang="en-US" sz="1420" dirty="0"/>
          </a:p>
        </p:txBody>
      </p:sp>
      <p:sp>
        <p:nvSpPr>
          <p:cNvPr id="35" name="Text 31"/>
          <p:cNvSpPr/>
          <p:nvPr/>
        </p:nvSpPr>
        <p:spPr>
          <a:xfrm>
            <a:off x="8933688" y="2807208"/>
            <a:ext cx="2377440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Regulament privind organizarea și desfășurarea examenelor de finalizare a studiilor în FARMM, avizat CF 25.03.2026.</a:t>
            </a:r>
            <a:endParaRPr lang="en-US" sz="1150" dirty="0"/>
          </a:p>
        </p:txBody>
      </p:sp>
      <p:sp>
        <p:nvSpPr>
          <p:cNvPr id="36" name="Shape 32"/>
          <p:cNvSpPr/>
          <p:nvPr/>
        </p:nvSpPr>
        <p:spPr>
          <a:xfrm>
            <a:off x="2606040" y="4023360"/>
            <a:ext cx="3520440" cy="11430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3"/>
          <p:cNvSpPr/>
          <p:nvPr/>
        </p:nvSpPr>
        <p:spPr>
          <a:xfrm>
            <a:off x="2606040" y="4023360"/>
            <a:ext cx="73152" cy="1143000"/>
          </a:xfrm>
          <a:prstGeom prst="rect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4"/>
          <p:cNvSpPr/>
          <p:nvPr/>
        </p:nvSpPr>
        <p:spPr>
          <a:xfrm>
            <a:off x="2807208" y="4197096"/>
            <a:ext cx="320040" cy="320040"/>
          </a:xfrm>
          <a:prstGeom prst="ellipse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5"/>
          <p:cNvSpPr/>
          <p:nvPr/>
        </p:nvSpPr>
        <p:spPr>
          <a:xfrm>
            <a:off x="2807208" y="4270248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1000" dirty="0"/>
          </a:p>
        </p:txBody>
      </p:sp>
      <p:sp>
        <p:nvSpPr>
          <p:cNvPr id="40" name="Text 36"/>
          <p:cNvSpPr/>
          <p:nvPr/>
        </p:nvSpPr>
        <p:spPr>
          <a:xfrm>
            <a:off x="3264408" y="4178808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Regulament UTCN</a:t>
            </a:r>
            <a:endParaRPr lang="en-US" sz="1420" dirty="0"/>
          </a:p>
        </p:txBody>
      </p:sp>
      <p:sp>
        <p:nvSpPr>
          <p:cNvPr id="41" name="Text 37"/>
          <p:cNvSpPr/>
          <p:nvPr/>
        </p:nvSpPr>
        <p:spPr>
          <a:xfrm>
            <a:off x="3264408" y="4453128"/>
            <a:ext cx="2651760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Regulament privind examenele de absolvire, licență/diplomă și disertație în UTCN, HSU nr. 1996/27.03.2025.</a:t>
            </a:r>
            <a:endParaRPr lang="en-US" sz="1150" dirty="0"/>
          </a:p>
        </p:txBody>
      </p:sp>
      <p:sp>
        <p:nvSpPr>
          <p:cNvPr id="42" name="Shape 38"/>
          <p:cNvSpPr/>
          <p:nvPr/>
        </p:nvSpPr>
        <p:spPr>
          <a:xfrm>
            <a:off x="6583680" y="4023360"/>
            <a:ext cx="3520440" cy="11430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Shape 39"/>
          <p:cNvSpPr/>
          <p:nvPr/>
        </p:nvSpPr>
        <p:spPr>
          <a:xfrm>
            <a:off x="6583680" y="4023360"/>
            <a:ext cx="73152" cy="1143000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Shape 40"/>
          <p:cNvSpPr/>
          <p:nvPr/>
        </p:nvSpPr>
        <p:spPr>
          <a:xfrm>
            <a:off x="6784848" y="4197096"/>
            <a:ext cx="320040" cy="320040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1"/>
          <p:cNvSpPr/>
          <p:nvPr/>
        </p:nvSpPr>
        <p:spPr>
          <a:xfrm>
            <a:off x="6784848" y="4270248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</a:t>
            </a:r>
            <a:endParaRPr lang="en-US" sz="1000" dirty="0"/>
          </a:p>
        </p:txBody>
      </p:sp>
      <p:sp>
        <p:nvSpPr>
          <p:cNvPr id="46" name="Text 42"/>
          <p:cNvSpPr/>
          <p:nvPr/>
        </p:nvSpPr>
        <p:spPr>
          <a:xfrm>
            <a:off x="7242048" y="4178808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PO_PD_02</a:t>
            </a:r>
            <a:endParaRPr lang="en-US" sz="1420" dirty="0"/>
          </a:p>
        </p:txBody>
      </p:sp>
      <p:sp>
        <p:nvSpPr>
          <p:cNvPr id="47" name="Text 43"/>
          <p:cNvSpPr/>
          <p:nvPr/>
        </p:nvSpPr>
        <p:spPr>
          <a:xfrm>
            <a:off x="7242048" y="4453128"/>
            <a:ext cx="2651760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Procedură operațională UTCN pentru verificarea anti-plagiat a lucrărilor de finalizare a studiilor universitare de licență și master.</a:t>
            </a:r>
            <a:endParaRPr lang="en-US" sz="1150" dirty="0"/>
          </a:p>
        </p:txBody>
      </p:sp>
      <p:sp>
        <p:nvSpPr>
          <p:cNvPr id="48" name="Shape 44"/>
          <p:cNvSpPr/>
          <p:nvPr/>
        </p:nvSpPr>
        <p:spPr>
          <a:xfrm>
            <a:off x="841248" y="5760720"/>
            <a:ext cx="2651760" cy="256032"/>
          </a:xfrm>
          <a:prstGeom prst="roundRect">
            <a:avLst>
              <a:gd name="adj" fmla="val 21429"/>
            </a:avLst>
          </a:prstGeom>
          <a:solidFill>
            <a:srgbClr val="F6F7F9"/>
          </a:solidFill>
          <a:ln w="508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5"/>
          <p:cNvSpPr/>
          <p:nvPr/>
        </p:nvSpPr>
        <p:spPr>
          <a:xfrm>
            <a:off x="950976" y="5811012"/>
            <a:ext cx="2468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40" b="1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Sursele exacte trebuie verificate pe site-ul facultății la fiecare sesiune.</a:t>
            </a:r>
            <a:endParaRPr lang="en-US" sz="84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49808"/>
            <a:ext cx="12191695" cy="2743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9184" y="804672"/>
            <a:ext cx="11521440" cy="0"/>
          </a:xfrm>
          <a:prstGeom prst="line">
            <a:avLst/>
          </a:prstGeom>
          <a:noFill/>
          <a:ln w="635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207" y="137160"/>
            <a:ext cx="1286810" cy="329184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8102" y="91440"/>
            <a:ext cx="446556" cy="512064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880360" y="201168"/>
            <a:ext cx="58064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6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60" dirty="0"/>
          </a:p>
        </p:txBody>
      </p:sp>
      <p:sp>
        <p:nvSpPr>
          <p:cNvPr id="8" name="Text 4"/>
          <p:cNvSpPr/>
          <p:nvPr/>
        </p:nvSpPr>
        <p:spPr>
          <a:xfrm>
            <a:off x="2880360" y="438912"/>
            <a:ext cx="58064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9" name="Text 5"/>
          <p:cNvSpPr/>
          <p:nvPr/>
        </p:nvSpPr>
        <p:spPr>
          <a:xfrm>
            <a:off x="11521440" y="457200"/>
            <a:ext cx="310896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22</a:t>
            </a:r>
            <a:endParaRPr lang="en-US" sz="780" dirty="0"/>
          </a:p>
        </p:txBody>
      </p:sp>
      <p:sp>
        <p:nvSpPr>
          <p:cNvPr id="10" name="Shape 6"/>
          <p:cNvSpPr/>
          <p:nvPr/>
        </p:nvSpPr>
        <p:spPr>
          <a:xfrm>
            <a:off x="411480" y="6528816"/>
            <a:ext cx="11384280" cy="0"/>
          </a:xfrm>
          <a:prstGeom prst="line">
            <a:avLst/>
          </a:prstGeom>
          <a:noFill/>
          <a:ln w="6350">
            <a:solidFill>
              <a:srgbClr val="D7DDE7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11480" y="6583680"/>
            <a:ext cx="1645920" cy="0"/>
          </a:xfrm>
          <a:prstGeom prst="line">
            <a:avLst/>
          </a:prstGeom>
          <a:noFill/>
          <a:ln w="1524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38912" y="6638544"/>
            <a:ext cx="84124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 • Facultatea de Autovehicule Rutiere, Mecatronică și Mecanică</a:t>
            </a:r>
            <a:endParaRPr lang="en-US" sz="720" dirty="0"/>
          </a:p>
        </p:txBody>
      </p:sp>
      <p:sp>
        <p:nvSpPr>
          <p:cNvPr id="13" name="Text 9"/>
          <p:cNvSpPr/>
          <p:nvPr/>
        </p:nvSpPr>
        <p:spPr>
          <a:xfrm>
            <a:off x="9281160" y="6638544"/>
            <a:ext cx="2514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14" name="Shape 10"/>
          <p:cNvSpPr/>
          <p:nvPr/>
        </p:nvSpPr>
        <p:spPr>
          <a:xfrm>
            <a:off x="749808" y="960120"/>
            <a:ext cx="1783080" cy="256032"/>
          </a:xfrm>
          <a:prstGeom prst="roundRect">
            <a:avLst>
              <a:gd name="adj" fmla="val 250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841248" y="1010412"/>
            <a:ext cx="16002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ÎN TEMPLATE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749808" y="1371600"/>
            <a:ext cx="10789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E3A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Checklist final înainte de susținere</a:t>
            </a:r>
            <a:endParaRPr lang="en-US" sz="3100" dirty="0"/>
          </a:p>
        </p:txBody>
      </p:sp>
      <p:sp>
        <p:nvSpPr>
          <p:cNvPr id="17" name="Text 13"/>
          <p:cNvSpPr/>
          <p:nvPr/>
        </p:nvSpPr>
        <p:spPr>
          <a:xfrm>
            <a:off x="768096" y="1938528"/>
            <a:ext cx="9875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Folosește această pagină ca listă de control; nu este obligatoriu să o prezinți comisiei.</a:t>
            </a:r>
            <a:endParaRPr lang="en-US" sz="1550" dirty="0"/>
          </a:p>
        </p:txBody>
      </p:sp>
      <p:sp>
        <p:nvSpPr>
          <p:cNvPr id="18" name="Shape 14"/>
          <p:cNvSpPr/>
          <p:nvPr/>
        </p:nvSpPr>
        <p:spPr>
          <a:xfrm>
            <a:off x="896112" y="2368296"/>
            <a:ext cx="201168" cy="201168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937260" y="2391156"/>
            <a:ext cx="118872" cy="822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✓</a:t>
            </a:r>
            <a:endParaRPr lang="en-US" sz="750" dirty="0"/>
          </a:p>
        </p:txBody>
      </p:sp>
      <p:sp>
        <p:nvSpPr>
          <p:cNvPr id="20" name="Text 16"/>
          <p:cNvSpPr/>
          <p:nvPr/>
        </p:nvSpPr>
        <p:spPr>
          <a:xfrm>
            <a:off x="1216152" y="2331720"/>
            <a:ext cx="46634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Titlul coincide în lucrare, fișa de înscriere, prezentare și aplicația online.</a:t>
            </a:r>
            <a:endParaRPr lang="en-US" sz="1150" dirty="0"/>
          </a:p>
        </p:txBody>
      </p:sp>
      <p:sp>
        <p:nvSpPr>
          <p:cNvPr id="21" name="Shape 17"/>
          <p:cNvSpPr/>
          <p:nvPr/>
        </p:nvSpPr>
        <p:spPr>
          <a:xfrm>
            <a:off x="896112" y="2852928"/>
            <a:ext cx="201168" cy="201168"/>
          </a:xfrm>
          <a:prstGeom prst="ellipse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8"/>
          <p:cNvSpPr/>
          <p:nvPr/>
        </p:nvSpPr>
        <p:spPr>
          <a:xfrm>
            <a:off x="937260" y="2875788"/>
            <a:ext cx="118872" cy="822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✓</a:t>
            </a:r>
            <a:endParaRPr lang="en-US" sz="750" dirty="0"/>
          </a:p>
        </p:txBody>
      </p:sp>
      <p:sp>
        <p:nvSpPr>
          <p:cNvPr id="23" name="Text 19"/>
          <p:cNvSpPr/>
          <p:nvPr/>
        </p:nvSpPr>
        <p:spPr>
          <a:xfrm>
            <a:off x="1216152" y="2816352"/>
            <a:ext cx="46634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Prezentarea are 10–25 slide-uri și este cronometrată sub 10 minute.</a:t>
            </a:r>
            <a:endParaRPr lang="en-US" sz="1150" dirty="0"/>
          </a:p>
        </p:txBody>
      </p:sp>
      <p:sp>
        <p:nvSpPr>
          <p:cNvPr id="24" name="Shape 20"/>
          <p:cNvSpPr/>
          <p:nvPr/>
        </p:nvSpPr>
        <p:spPr>
          <a:xfrm>
            <a:off x="896112" y="3337560"/>
            <a:ext cx="201168" cy="201168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1"/>
          <p:cNvSpPr/>
          <p:nvPr/>
        </p:nvSpPr>
        <p:spPr>
          <a:xfrm>
            <a:off x="937260" y="3360420"/>
            <a:ext cx="118872" cy="822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✓</a:t>
            </a:r>
            <a:endParaRPr lang="en-US" sz="750" dirty="0"/>
          </a:p>
        </p:txBody>
      </p:sp>
      <p:sp>
        <p:nvSpPr>
          <p:cNvPr id="26" name="Text 22"/>
          <p:cNvSpPr/>
          <p:nvPr/>
        </p:nvSpPr>
        <p:spPr>
          <a:xfrm>
            <a:off x="1216152" y="3300984"/>
            <a:ext cx="46634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Toate figurile/tabelele preluate au sursă indicată.</a:t>
            </a:r>
            <a:endParaRPr lang="en-US" sz="1150" dirty="0"/>
          </a:p>
        </p:txBody>
      </p:sp>
      <p:sp>
        <p:nvSpPr>
          <p:cNvPr id="27" name="Shape 23"/>
          <p:cNvSpPr/>
          <p:nvPr/>
        </p:nvSpPr>
        <p:spPr>
          <a:xfrm>
            <a:off x="896112" y="3822192"/>
            <a:ext cx="201168" cy="201168"/>
          </a:xfrm>
          <a:prstGeom prst="ellipse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4"/>
          <p:cNvSpPr/>
          <p:nvPr/>
        </p:nvSpPr>
        <p:spPr>
          <a:xfrm>
            <a:off x="937260" y="3845052"/>
            <a:ext cx="118872" cy="822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✓</a:t>
            </a:r>
            <a:endParaRPr lang="en-US" sz="750" dirty="0"/>
          </a:p>
        </p:txBody>
      </p:sp>
      <p:sp>
        <p:nvSpPr>
          <p:cNvPr id="29" name="Text 25"/>
          <p:cNvSpPr/>
          <p:nvPr/>
        </p:nvSpPr>
        <p:spPr>
          <a:xfrm>
            <a:off x="1216152" y="3785616"/>
            <a:ext cx="46634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Rezultatele au unități, legendă și interpretare.</a:t>
            </a:r>
            <a:endParaRPr lang="en-US" sz="1150" dirty="0"/>
          </a:p>
        </p:txBody>
      </p:sp>
      <p:sp>
        <p:nvSpPr>
          <p:cNvPr id="30" name="Shape 26"/>
          <p:cNvSpPr/>
          <p:nvPr/>
        </p:nvSpPr>
        <p:spPr>
          <a:xfrm>
            <a:off x="896112" y="4306824"/>
            <a:ext cx="201168" cy="201168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7"/>
          <p:cNvSpPr/>
          <p:nvPr/>
        </p:nvSpPr>
        <p:spPr>
          <a:xfrm>
            <a:off x="937260" y="4329684"/>
            <a:ext cx="118872" cy="822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✓</a:t>
            </a:r>
            <a:endParaRPr lang="en-US" sz="750" dirty="0"/>
          </a:p>
        </p:txBody>
      </p:sp>
      <p:sp>
        <p:nvSpPr>
          <p:cNvPr id="32" name="Text 28"/>
          <p:cNvSpPr/>
          <p:nvPr/>
        </p:nvSpPr>
        <p:spPr>
          <a:xfrm>
            <a:off x="1216152" y="4270248"/>
            <a:ext cx="46634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Concluziile răspund direct obiectivelor.</a:t>
            </a:r>
            <a:endParaRPr lang="en-US" sz="1150" dirty="0"/>
          </a:p>
        </p:txBody>
      </p:sp>
      <p:sp>
        <p:nvSpPr>
          <p:cNvPr id="33" name="Shape 29"/>
          <p:cNvSpPr/>
          <p:nvPr/>
        </p:nvSpPr>
        <p:spPr>
          <a:xfrm>
            <a:off x="6080760" y="2368296"/>
            <a:ext cx="201168" cy="201168"/>
          </a:xfrm>
          <a:prstGeom prst="ellipse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0"/>
          <p:cNvSpPr/>
          <p:nvPr/>
        </p:nvSpPr>
        <p:spPr>
          <a:xfrm>
            <a:off x="6121908" y="2391156"/>
            <a:ext cx="118872" cy="822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✓</a:t>
            </a:r>
            <a:endParaRPr lang="en-US" sz="750" dirty="0"/>
          </a:p>
        </p:txBody>
      </p:sp>
      <p:sp>
        <p:nvSpPr>
          <p:cNvPr id="35" name="Text 31"/>
          <p:cNvSpPr/>
          <p:nvPr/>
        </p:nvSpPr>
        <p:spPr>
          <a:xfrm>
            <a:off x="6400800" y="2331720"/>
            <a:ext cx="46634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Lucrarea a fost depusă pentru verificarea anti-plagiat.</a:t>
            </a:r>
            <a:endParaRPr lang="en-US" sz="1150" dirty="0"/>
          </a:p>
        </p:txBody>
      </p:sp>
      <p:sp>
        <p:nvSpPr>
          <p:cNvPr id="36" name="Shape 32"/>
          <p:cNvSpPr/>
          <p:nvPr/>
        </p:nvSpPr>
        <p:spPr>
          <a:xfrm>
            <a:off x="6080760" y="2852928"/>
            <a:ext cx="201168" cy="201168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3"/>
          <p:cNvSpPr/>
          <p:nvPr/>
        </p:nvSpPr>
        <p:spPr>
          <a:xfrm>
            <a:off x="6121908" y="2875788"/>
            <a:ext cx="118872" cy="822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✓</a:t>
            </a:r>
            <a:endParaRPr lang="en-US" sz="750" dirty="0"/>
          </a:p>
        </p:txBody>
      </p:sp>
      <p:sp>
        <p:nvSpPr>
          <p:cNvPr id="38" name="Text 34"/>
          <p:cNvSpPr/>
          <p:nvPr/>
        </p:nvSpPr>
        <p:spPr>
          <a:xfrm>
            <a:off x="6400800" y="2816352"/>
            <a:ext cx="46634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Există avizul coordonatorului / raportul necesar.</a:t>
            </a:r>
            <a:endParaRPr lang="en-US" sz="1150" dirty="0"/>
          </a:p>
        </p:txBody>
      </p:sp>
      <p:sp>
        <p:nvSpPr>
          <p:cNvPr id="39" name="Shape 35"/>
          <p:cNvSpPr/>
          <p:nvPr/>
        </p:nvSpPr>
        <p:spPr>
          <a:xfrm>
            <a:off x="6080760" y="3337560"/>
            <a:ext cx="201168" cy="201168"/>
          </a:xfrm>
          <a:prstGeom prst="ellipse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6"/>
          <p:cNvSpPr/>
          <p:nvPr/>
        </p:nvSpPr>
        <p:spPr>
          <a:xfrm>
            <a:off x="6121908" y="3360420"/>
            <a:ext cx="118872" cy="822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✓</a:t>
            </a:r>
            <a:endParaRPr lang="en-US" sz="750" dirty="0"/>
          </a:p>
        </p:txBody>
      </p:sp>
      <p:sp>
        <p:nvSpPr>
          <p:cNvPr id="41" name="Text 37"/>
          <p:cNvSpPr/>
          <p:nvPr/>
        </p:nvSpPr>
        <p:spPr>
          <a:xfrm>
            <a:off x="6400800" y="3300984"/>
            <a:ext cx="46634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Fișierele PDF sunt denumite conform instrucțiunilor facultății.</a:t>
            </a:r>
            <a:endParaRPr lang="en-US" sz="1150" dirty="0"/>
          </a:p>
        </p:txBody>
      </p:sp>
      <p:sp>
        <p:nvSpPr>
          <p:cNvPr id="42" name="Shape 38"/>
          <p:cNvSpPr/>
          <p:nvPr/>
        </p:nvSpPr>
        <p:spPr>
          <a:xfrm>
            <a:off x="6080760" y="3822192"/>
            <a:ext cx="201168" cy="201168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39"/>
          <p:cNvSpPr/>
          <p:nvPr/>
        </p:nvSpPr>
        <p:spPr>
          <a:xfrm>
            <a:off x="6121908" y="3845052"/>
            <a:ext cx="118872" cy="822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✓</a:t>
            </a:r>
            <a:endParaRPr lang="en-US" sz="750" dirty="0"/>
          </a:p>
        </p:txBody>
      </p:sp>
      <p:sp>
        <p:nvSpPr>
          <p:cNvPr id="44" name="Text 40"/>
          <p:cNvSpPr/>
          <p:nvPr/>
        </p:nvSpPr>
        <p:spPr>
          <a:xfrm>
            <a:off x="6400800" y="3785616"/>
            <a:ext cx="46634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Prezentarea a fost testată pe alt calculator/proiector.</a:t>
            </a:r>
            <a:endParaRPr lang="en-US" sz="1150" dirty="0"/>
          </a:p>
        </p:txBody>
      </p:sp>
      <p:sp>
        <p:nvSpPr>
          <p:cNvPr id="45" name="Shape 41"/>
          <p:cNvSpPr/>
          <p:nvPr/>
        </p:nvSpPr>
        <p:spPr>
          <a:xfrm>
            <a:off x="6080760" y="4306824"/>
            <a:ext cx="201168" cy="201168"/>
          </a:xfrm>
          <a:prstGeom prst="ellipse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2"/>
          <p:cNvSpPr/>
          <p:nvPr/>
        </p:nvSpPr>
        <p:spPr>
          <a:xfrm>
            <a:off x="6121908" y="4329684"/>
            <a:ext cx="118872" cy="822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✓</a:t>
            </a:r>
            <a:endParaRPr lang="en-US" sz="750" dirty="0"/>
          </a:p>
        </p:txBody>
      </p:sp>
      <p:sp>
        <p:nvSpPr>
          <p:cNvPr id="47" name="Text 43"/>
          <p:cNvSpPr/>
          <p:nvPr/>
        </p:nvSpPr>
        <p:spPr>
          <a:xfrm>
            <a:off x="6400800" y="4270248"/>
            <a:ext cx="46634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Există backup: PPTX + PDF + fișiere demonstrație.</a:t>
            </a:r>
            <a:endParaRPr lang="en-US" sz="1150" dirty="0"/>
          </a:p>
        </p:txBody>
      </p:sp>
      <p:sp>
        <p:nvSpPr>
          <p:cNvPr id="48" name="Shape 44"/>
          <p:cNvSpPr/>
          <p:nvPr/>
        </p:nvSpPr>
        <p:spPr>
          <a:xfrm>
            <a:off x="960120" y="5166360"/>
            <a:ext cx="10149840" cy="566928"/>
          </a:xfrm>
          <a:prstGeom prst="roundRect">
            <a:avLst>
              <a:gd name="adj" fmla="val 8065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5"/>
          <p:cNvSpPr/>
          <p:nvPr/>
        </p:nvSpPr>
        <p:spPr>
          <a:xfrm>
            <a:off x="1234440" y="5349240"/>
            <a:ext cx="9601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Ultimul test: poți explica în 60 de secunde problema, soluția, contribuția proprie și rezultatul principal?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49808"/>
            <a:ext cx="12191695" cy="2743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9184" y="804672"/>
            <a:ext cx="11521440" cy="0"/>
          </a:xfrm>
          <a:prstGeom prst="line">
            <a:avLst/>
          </a:prstGeom>
          <a:noFill/>
          <a:ln w="635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207" y="137160"/>
            <a:ext cx="1286810" cy="329184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8102" y="91440"/>
            <a:ext cx="446556" cy="512064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880360" y="201168"/>
            <a:ext cx="58064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6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60" dirty="0"/>
          </a:p>
        </p:txBody>
      </p:sp>
      <p:sp>
        <p:nvSpPr>
          <p:cNvPr id="8" name="Text 4"/>
          <p:cNvSpPr/>
          <p:nvPr/>
        </p:nvSpPr>
        <p:spPr>
          <a:xfrm>
            <a:off x="2880360" y="438912"/>
            <a:ext cx="58064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9" name="Text 5"/>
          <p:cNvSpPr/>
          <p:nvPr/>
        </p:nvSpPr>
        <p:spPr>
          <a:xfrm>
            <a:off x="11521440" y="457200"/>
            <a:ext cx="310896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780" dirty="0"/>
          </a:p>
        </p:txBody>
      </p:sp>
      <p:sp>
        <p:nvSpPr>
          <p:cNvPr id="10" name="Shape 6"/>
          <p:cNvSpPr/>
          <p:nvPr/>
        </p:nvSpPr>
        <p:spPr>
          <a:xfrm>
            <a:off x="411480" y="6528816"/>
            <a:ext cx="11384280" cy="0"/>
          </a:xfrm>
          <a:prstGeom prst="line">
            <a:avLst/>
          </a:prstGeom>
          <a:noFill/>
          <a:ln w="6350">
            <a:solidFill>
              <a:srgbClr val="D7DDE7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11480" y="6583680"/>
            <a:ext cx="1645920" cy="0"/>
          </a:xfrm>
          <a:prstGeom prst="line">
            <a:avLst/>
          </a:prstGeom>
          <a:noFill/>
          <a:ln w="1524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38912" y="6638544"/>
            <a:ext cx="84124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 • Facultatea de Autovehicule Rutiere, Mecatronică și Mecanică</a:t>
            </a:r>
            <a:endParaRPr lang="en-US" sz="720" dirty="0"/>
          </a:p>
        </p:txBody>
      </p:sp>
      <p:sp>
        <p:nvSpPr>
          <p:cNvPr id="13" name="Text 9"/>
          <p:cNvSpPr/>
          <p:nvPr/>
        </p:nvSpPr>
        <p:spPr>
          <a:xfrm>
            <a:off x="9281160" y="6638544"/>
            <a:ext cx="2514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14" name="Shape 10"/>
          <p:cNvSpPr/>
          <p:nvPr/>
        </p:nvSpPr>
        <p:spPr>
          <a:xfrm>
            <a:off x="749808" y="960120"/>
            <a:ext cx="1783080" cy="256032"/>
          </a:xfrm>
          <a:prstGeom prst="roundRect">
            <a:avLst>
              <a:gd name="adj" fmla="val 250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841248" y="1010412"/>
            <a:ext cx="16002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ÎN TEMPLATE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749808" y="1371600"/>
            <a:ext cx="10789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E3A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Reguli esențiale din ghid</a:t>
            </a:r>
            <a:endParaRPr lang="en-US" sz="3100" dirty="0"/>
          </a:p>
        </p:txBody>
      </p:sp>
      <p:sp>
        <p:nvSpPr>
          <p:cNvPr id="17" name="Text 13"/>
          <p:cNvSpPr/>
          <p:nvPr/>
        </p:nvSpPr>
        <p:spPr>
          <a:xfrm>
            <a:off x="768096" y="1938528"/>
            <a:ext cx="9875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Pentru lucrarea de disertație – ciclul II, master.</a:t>
            </a:r>
            <a:endParaRPr lang="en-US" sz="1550" dirty="0"/>
          </a:p>
        </p:txBody>
      </p:sp>
      <p:sp>
        <p:nvSpPr>
          <p:cNvPr id="18" name="Shape 14"/>
          <p:cNvSpPr/>
          <p:nvPr/>
        </p:nvSpPr>
        <p:spPr>
          <a:xfrm>
            <a:off x="749808" y="2423160"/>
            <a:ext cx="3383280" cy="96012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749808" y="2423160"/>
            <a:ext cx="73152" cy="960120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950976" y="2596896"/>
            <a:ext cx="320040" cy="320040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950976" y="2670048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</a:t>
            </a:r>
            <a:endParaRPr lang="en-US" sz="1000" dirty="0"/>
          </a:p>
        </p:txBody>
      </p:sp>
      <p:sp>
        <p:nvSpPr>
          <p:cNvPr id="22" name="Text 18"/>
          <p:cNvSpPr/>
          <p:nvPr/>
        </p:nvSpPr>
        <p:spPr>
          <a:xfrm>
            <a:off x="1408176" y="2578608"/>
            <a:ext cx="2514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Durată</a:t>
            </a:r>
            <a:endParaRPr lang="en-US" sz="1420" dirty="0"/>
          </a:p>
        </p:txBody>
      </p:sp>
      <p:sp>
        <p:nvSpPr>
          <p:cNvPr id="23" name="Text 19"/>
          <p:cNvSpPr/>
          <p:nvPr/>
        </p:nvSpPr>
        <p:spPr>
          <a:xfrm>
            <a:off x="1408176" y="2852928"/>
            <a:ext cx="251460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Prezentarea trebuie construită pentru maximum 10 minute. Repetă cronometrat înainte de susținere.</a:t>
            </a:r>
            <a:endParaRPr lang="en-US" sz="1150" dirty="0"/>
          </a:p>
        </p:txBody>
      </p:sp>
      <p:sp>
        <p:nvSpPr>
          <p:cNvPr id="24" name="Shape 20"/>
          <p:cNvSpPr/>
          <p:nvPr/>
        </p:nvSpPr>
        <p:spPr>
          <a:xfrm>
            <a:off x="4407408" y="2423160"/>
            <a:ext cx="3383280" cy="96012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1"/>
          <p:cNvSpPr/>
          <p:nvPr/>
        </p:nvSpPr>
        <p:spPr>
          <a:xfrm>
            <a:off x="4407408" y="2423160"/>
            <a:ext cx="73152" cy="960120"/>
          </a:xfrm>
          <a:prstGeom prst="rect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2"/>
          <p:cNvSpPr/>
          <p:nvPr/>
        </p:nvSpPr>
        <p:spPr>
          <a:xfrm>
            <a:off x="4608576" y="2596896"/>
            <a:ext cx="320040" cy="320040"/>
          </a:xfrm>
          <a:prstGeom prst="ellipse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3"/>
          <p:cNvSpPr/>
          <p:nvPr/>
        </p:nvSpPr>
        <p:spPr>
          <a:xfrm>
            <a:off x="4608576" y="2670048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</a:t>
            </a:r>
            <a:endParaRPr lang="en-US" sz="1000" dirty="0"/>
          </a:p>
        </p:txBody>
      </p:sp>
      <p:sp>
        <p:nvSpPr>
          <p:cNvPr id="28" name="Text 24"/>
          <p:cNvSpPr/>
          <p:nvPr/>
        </p:nvSpPr>
        <p:spPr>
          <a:xfrm>
            <a:off x="5065776" y="2578608"/>
            <a:ext cx="2514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Număr de slide-uri</a:t>
            </a:r>
            <a:endParaRPr lang="en-US" sz="1420" dirty="0"/>
          </a:p>
        </p:txBody>
      </p:sp>
      <p:sp>
        <p:nvSpPr>
          <p:cNvPr id="29" name="Text 25"/>
          <p:cNvSpPr/>
          <p:nvPr/>
        </p:nvSpPr>
        <p:spPr>
          <a:xfrm>
            <a:off x="5065776" y="2852928"/>
            <a:ext cx="251460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Recomandare: 10–25 diapozitive. Pentru 10 minute, de obicei 12–15 slide-uri sunt suficiente.</a:t>
            </a:r>
            <a:endParaRPr lang="en-US" sz="1150" dirty="0"/>
          </a:p>
        </p:txBody>
      </p:sp>
      <p:sp>
        <p:nvSpPr>
          <p:cNvPr id="30" name="Shape 26"/>
          <p:cNvSpPr/>
          <p:nvPr/>
        </p:nvSpPr>
        <p:spPr>
          <a:xfrm>
            <a:off x="8065008" y="2423160"/>
            <a:ext cx="3383280" cy="96012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7"/>
          <p:cNvSpPr/>
          <p:nvPr/>
        </p:nvSpPr>
        <p:spPr>
          <a:xfrm>
            <a:off x="8065008" y="2423160"/>
            <a:ext cx="73152" cy="960120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8"/>
          <p:cNvSpPr/>
          <p:nvPr/>
        </p:nvSpPr>
        <p:spPr>
          <a:xfrm>
            <a:off x="8266176" y="2596896"/>
            <a:ext cx="320040" cy="320040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9"/>
          <p:cNvSpPr/>
          <p:nvPr/>
        </p:nvSpPr>
        <p:spPr>
          <a:xfrm>
            <a:off x="8266176" y="2670048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</a:t>
            </a:r>
            <a:endParaRPr lang="en-US" sz="1000" dirty="0"/>
          </a:p>
        </p:txBody>
      </p:sp>
      <p:sp>
        <p:nvSpPr>
          <p:cNvPr id="34" name="Text 30"/>
          <p:cNvSpPr/>
          <p:nvPr/>
        </p:nvSpPr>
        <p:spPr>
          <a:xfrm>
            <a:off x="8723376" y="2578608"/>
            <a:ext cx="2514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Structură minimă</a:t>
            </a:r>
            <a:endParaRPr lang="en-US" sz="1420" dirty="0"/>
          </a:p>
        </p:txBody>
      </p:sp>
      <p:sp>
        <p:nvSpPr>
          <p:cNvPr id="35" name="Text 31"/>
          <p:cNvSpPr/>
          <p:nvPr/>
        </p:nvSpPr>
        <p:spPr>
          <a:xfrm>
            <a:off x="8723376" y="2852928"/>
            <a:ext cx="251460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titlu, cuprins, 6–15 slide-uri cu conținut, 1–2 slide-uri pentru concluzii.</a:t>
            </a:r>
            <a:endParaRPr lang="en-US" sz="1150" dirty="0"/>
          </a:p>
        </p:txBody>
      </p:sp>
      <p:sp>
        <p:nvSpPr>
          <p:cNvPr id="36" name="Shape 32"/>
          <p:cNvSpPr/>
          <p:nvPr/>
        </p:nvSpPr>
        <p:spPr>
          <a:xfrm>
            <a:off x="749808" y="3703320"/>
            <a:ext cx="5166360" cy="1600200"/>
          </a:xfrm>
          <a:prstGeom prst="roundRect">
            <a:avLst>
              <a:gd name="adj" fmla="val 2857"/>
            </a:avLst>
          </a:prstGeom>
          <a:solidFill>
            <a:srgbClr val="F6F7F9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3"/>
          <p:cNvSpPr/>
          <p:nvPr/>
        </p:nvSpPr>
        <p:spPr>
          <a:xfrm>
            <a:off x="960120" y="386791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 urmărește comisia</a:t>
            </a:r>
            <a:endParaRPr lang="en-US" sz="1500" dirty="0"/>
          </a:p>
        </p:txBody>
      </p:sp>
      <p:sp>
        <p:nvSpPr>
          <p:cNvPr id="38" name="Text 34"/>
          <p:cNvSpPr/>
          <p:nvPr/>
        </p:nvSpPr>
        <p:spPr>
          <a:xfrm>
            <a:off x="1005840" y="4187952"/>
            <a:ext cx="4572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2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claritatea problemei și a obiectivelor</a:t>
            </a:r>
            <a:endParaRPr lang="en-US" sz="128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2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metodologia și justificarea alegerilor tehnice</a:t>
            </a:r>
            <a:endParaRPr lang="en-US" sz="128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2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rezultatele obținute și interpretarea lor</a:t>
            </a:r>
            <a:endParaRPr lang="en-US" sz="128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2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contribuția proprie și maturitatea răspunsurilor</a:t>
            </a:r>
            <a:endParaRPr lang="en-US" sz="1280" dirty="0"/>
          </a:p>
        </p:txBody>
      </p:sp>
      <p:sp>
        <p:nvSpPr>
          <p:cNvPr id="39" name="Shape 35"/>
          <p:cNvSpPr/>
          <p:nvPr/>
        </p:nvSpPr>
        <p:spPr>
          <a:xfrm>
            <a:off x="6236208" y="3703320"/>
            <a:ext cx="5257800" cy="1600200"/>
          </a:xfrm>
          <a:prstGeom prst="roundRect">
            <a:avLst>
              <a:gd name="adj" fmla="val 2857"/>
            </a:avLst>
          </a:prstGeom>
          <a:solidFill>
            <a:srgbClr val="F6F7F9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6"/>
          <p:cNvSpPr/>
          <p:nvPr/>
        </p:nvSpPr>
        <p:spPr>
          <a:xfrm>
            <a:off x="6446520" y="386791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Reguli vizuale</a:t>
            </a:r>
            <a:endParaRPr lang="en-US" sz="1500" dirty="0"/>
          </a:p>
        </p:txBody>
      </p:sp>
      <p:sp>
        <p:nvSpPr>
          <p:cNvPr id="41" name="Text 37"/>
          <p:cNvSpPr/>
          <p:nvPr/>
        </p:nvSpPr>
        <p:spPr>
          <a:xfrm>
            <a:off x="6492240" y="4187952"/>
            <a:ext cx="4572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2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maxim 5–6 idei scurte pe slide</a:t>
            </a:r>
            <a:endParaRPr lang="en-US" sz="128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2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font vizibil în sală; evită textul sub 20 pt</a:t>
            </a:r>
            <a:endParaRPr lang="en-US" sz="128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2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fiecare figură/grafic trebuie să aibă mesaj</a:t>
            </a:r>
            <a:endParaRPr lang="en-US" sz="128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2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nu citi slide-urile; explică deciziile și rezultatele</a:t>
            </a:r>
            <a:endParaRPr lang="en-US" sz="1280" dirty="0"/>
          </a:p>
        </p:txBody>
      </p:sp>
      <p:sp>
        <p:nvSpPr>
          <p:cNvPr id="42" name="Text 38"/>
          <p:cNvSpPr/>
          <p:nvPr/>
        </p:nvSpPr>
        <p:spPr>
          <a:xfrm>
            <a:off x="768096" y="6236208"/>
            <a:ext cx="10607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Bază: Ghid ARMM, secțiunea „Reguli de prezentare”.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49808"/>
            <a:ext cx="12191695" cy="2743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9184" y="804672"/>
            <a:ext cx="11521440" cy="0"/>
          </a:xfrm>
          <a:prstGeom prst="line">
            <a:avLst/>
          </a:prstGeom>
          <a:noFill/>
          <a:ln w="635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207" y="137160"/>
            <a:ext cx="1286810" cy="329184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8102" y="91440"/>
            <a:ext cx="446556" cy="512064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880360" y="201168"/>
            <a:ext cx="58064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6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60" dirty="0"/>
          </a:p>
        </p:txBody>
      </p:sp>
      <p:sp>
        <p:nvSpPr>
          <p:cNvPr id="8" name="Text 4"/>
          <p:cNvSpPr/>
          <p:nvPr/>
        </p:nvSpPr>
        <p:spPr>
          <a:xfrm>
            <a:off x="2880360" y="438912"/>
            <a:ext cx="58064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9" name="Text 5"/>
          <p:cNvSpPr/>
          <p:nvPr/>
        </p:nvSpPr>
        <p:spPr>
          <a:xfrm>
            <a:off x="11521440" y="457200"/>
            <a:ext cx="310896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780" dirty="0"/>
          </a:p>
        </p:txBody>
      </p:sp>
      <p:sp>
        <p:nvSpPr>
          <p:cNvPr id="10" name="Shape 6"/>
          <p:cNvSpPr/>
          <p:nvPr/>
        </p:nvSpPr>
        <p:spPr>
          <a:xfrm>
            <a:off x="411480" y="6528816"/>
            <a:ext cx="11384280" cy="0"/>
          </a:xfrm>
          <a:prstGeom prst="line">
            <a:avLst/>
          </a:prstGeom>
          <a:noFill/>
          <a:ln w="6350">
            <a:solidFill>
              <a:srgbClr val="D7DDE7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11480" y="6583680"/>
            <a:ext cx="1645920" cy="0"/>
          </a:xfrm>
          <a:prstGeom prst="line">
            <a:avLst/>
          </a:prstGeom>
          <a:noFill/>
          <a:ln w="1524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38912" y="6638544"/>
            <a:ext cx="84124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 • Facultatea de Autovehicule Rutiere, Mecatronică și Mecanică</a:t>
            </a:r>
            <a:endParaRPr lang="en-US" sz="720" dirty="0"/>
          </a:p>
        </p:txBody>
      </p:sp>
      <p:sp>
        <p:nvSpPr>
          <p:cNvPr id="13" name="Text 9"/>
          <p:cNvSpPr/>
          <p:nvPr/>
        </p:nvSpPr>
        <p:spPr>
          <a:xfrm>
            <a:off x="9281160" y="6638544"/>
            <a:ext cx="2514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14" name="Shape 10"/>
          <p:cNvSpPr/>
          <p:nvPr/>
        </p:nvSpPr>
        <p:spPr>
          <a:xfrm>
            <a:off x="749808" y="960120"/>
            <a:ext cx="1783080" cy="256032"/>
          </a:xfrm>
          <a:prstGeom prst="roundRect">
            <a:avLst>
              <a:gd name="adj" fmla="val 250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841248" y="1010412"/>
            <a:ext cx="16002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ÎN TEMPLATE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749808" y="1371600"/>
            <a:ext cx="10789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E3A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Pași administrativi și fișiere</a:t>
            </a:r>
            <a:endParaRPr lang="en-US" sz="3100" dirty="0"/>
          </a:p>
        </p:txBody>
      </p:sp>
      <p:sp>
        <p:nvSpPr>
          <p:cNvPr id="17" name="Text 13"/>
          <p:cNvSpPr/>
          <p:nvPr/>
        </p:nvSpPr>
        <p:spPr>
          <a:xfrm>
            <a:off x="768096" y="1938528"/>
            <a:ext cx="9875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Rezumat operațional pentru pregătirea dosarului electronic și tipărit.</a:t>
            </a:r>
            <a:endParaRPr lang="en-US" sz="1550" dirty="0"/>
          </a:p>
        </p:txBody>
      </p:sp>
      <p:sp>
        <p:nvSpPr>
          <p:cNvPr id="18" name="Shape 14"/>
          <p:cNvSpPr/>
          <p:nvPr/>
        </p:nvSpPr>
        <p:spPr>
          <a:xfrm>
            <a:off x="749808" y="2395728"/>
            <a:ext cx="4297680" cy="3246120"/>
          </a:xfrm>
          <a:prstGeom prst="roundRect">
            <a:avLst>
              <a:gd name="adj" fmla="val 169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1005840" y="265176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ÎNAINTE DE SUSȚINERE</a:t>
            </a:r>
            <a:endParaRPr lang="en-US" sz="1550" dirty="0"/>
          </a:p>
        </p:txBody>
      </p:sp>
      <p:sp>
        <p:nvSpPr>
          <p:cNvPr id="20" name="Text 16"/>
          <p:cNvSpPr/>
          <p:nvPr/>
        </p:nvSpPr>
        <p:spPr>
          <a:xfrm>
            <a:off x="1051560" y="3054096"/>
            <a:ext cx="361188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26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Încărcarea documentelor electronice în clasa Teams / platforma indicată de facultate.</a:t>
            </a:r>
            <a:endParaRPr lang="en-US" sz="126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26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Verificarea originalității lucrării prin procedura anti-plagiat.</a:t>
            </a:r>
            <a:endParaRPr lang="en-US" sz="126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26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Înscrierea în aplicația me.utcluj.app cu titlul în română/engleză și coordonatorul științific.</a:t>
            </a:r>
            <a:endParaRPr lang="en-US" sz="126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26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Predarea lucrării tipărite la comisie în ziua susținerii, împreună cu declarația de conformitate.</a:t>
            </a:r>
            <a:endParaRPr lang="en-US" sz="1260" dirty="0"/>
          </a:p>
        </p:txBody>
      </p:sp>
      <p:sp>
        <p:nvSpPr>
          <p:cNvPr id="21" name="Text 17"/>
          <p:cNvSpPr/>
          <p:nvPr/>
        </p:nvSpPr>
        <p:spPr>
          <a:xfrm>
            <a:off x="5559552" y="2404872"/>
            <a:ext cx="5029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FIȘIERE PDF CERUTE</a:t>
            </a:r>
            <a:endParaRPr lang="en-US" sz="1550" dirty="0"/>
          </a:p>
        </p:txBody>
      </p:sp>
      <p:sp>
        <p:nvSpPr>
          <p:cNvPr id="22" name="Shape 18"/>
          <p:cNvSpPr/>
          <p:nvPr/>
        </p:nvSpPr>
        <p:spPr>
          <a:xfrm>
            <a:off x="5577840" y="2807208"/>
            <a:ext cx="292608" cy="292608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9"/>
          <p:cNvSpPr/>
          <p:nvPr/>
        </p:nvSpPr>
        <p:spPr>
          <a:xfrm>
            <a:off x="5577840" y="2880360"/>
            <a:ext cx="292608" cy="822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8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880" dirty="0"/>
          </a:p>
        </p:txBody>
      </p:sp>
      <p:sp>
        <p:nvSpPr>
          <p:cNvPr id="24" name="Text 20"/>
          <p:cNvSpPr/>
          <p:nvPr/>
        </p:nvSpPr>
        <p:spPr>
          <a:xfrm>
            <a:off x="5989320" y="2788920"/>
            <a:ext cx="4297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Fișa de înscriere</a:t>
            </a:r>
            <a:endParaRPr lang="en-US" sz="1300" dirty="0"/>
          </a:p>
        </p:txBody>
      </p:sp>
      <p:sp>
        <p:nvSpPr>
          <p:cNvPr id="25" name="Text 21"/>
          <p:cNvSpPr/>
          <p:nvPr/>
        </p:nvSpPr>
        <p:spPr>
          <a:xfrm>
            <a:off x="5989320" y="3008376"/>
            <a:ext cx="5120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Nume Prenume_Fisa de inscriere.pdf</a:t>
            </a:r>
            <a:endParaRPr lang="en-US" sz="1080" dirty="0"/>
          </a:p>
        </p:txBody>
      </p:sp>
      <p:sp>
        <p:nvSpPr>
          <p:cNvPr id="26" name="Shape 22"/>
          <p:cNvSpPr/>
          <p:nvPr/>
        </p:nvSpPr>
        <p:spPr>
          <a:xfrm>
            <a:off x="5577840" y="3429000"/>
            <a:ext cx="292608" cy="292608"/>
          </a:xfrm>
          <a:prstGeom prst="ellipse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3"/>
          <p:cNvSpPr/>
          <p:nvPr/>
        </p:nvSpPr>
        <p:spPr>
          <a:xfrm>
            <a:off x="5577840" y="3502152"/>
            <a:ext cx="292608" cy="822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8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880" dirty="0"/>
          </a:p>
        </p:txBody>
      </p:sp>
      <p:sp>
        <p:nvSpPr>
          <p:cNvPr id="28" name="Text 24"/>
          <p:cNvSpPr/>
          <p:nvPr/>
        </p:nvSpPr>
        <p:spPr>
          <a:xfrm>
            <a:off x="5989320" y="3410712"/>
            <a:ext cx="4297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Anexa A</a:t>
            </a:r>
            <a:endParaRPr lang="en-US" sz="1300" dirty="0"/>
          </a:p>
        </p:txBody>
      </p:sp>
      <p:sp>
        <p:nvSpPr>
          <p:cNvPr id="29" name="Text 25"/>
          <p:cNvSpPr/>
          <p:nvPr/>
        </p:nvSpPr>
        <p:spPr>
          <a:xfrm>
            <a:off x="5989320" y="3630168"/>
            <a:ext cx="5120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Nume_Prenume_Anexa_A.pdf – Anexele 1–6 într-un singur fișier</a:t>
            </a:r>
            <a:endParaRPr lang="en-US" sz="1080" dirty="0"/>
          </a:p>
        </p:txBody>
      </p:sp>
      <p:sp>
        <p:nvSpPr>
          <p:cNvPr id="30" name="Shape 26"/>
          <p:cNvSpPr/>
          <p:nvPr/>
        </p:nvSpPr>
        <p:spPr>
          <a:xfrm>
            <a:off x="5577840" y="4050792"/>
            <a:ext cx="292608" cy="292608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7"/>
          <p:cNvSpPr/>
          <p:nvPr/>
        </p:nvSpPr>
        <p:spPr>
          <a:xfrm>
            <a:off x="5577840" y="4123944"/>
            <a:ext cx="292608" cy="822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8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880" dirty="0"/>
          </a:p>
        </p:txBody>
      </p:sp>
      <p:sp>
        <p:nvSpPr>
          <p:cNvPr id="32" name="Text 28"/>
          <p:cNvSpPr/>
          <p:nvPr/>
        </p:nvSpPr>
        <p:spPr>
          <a:xfrm>
            <a:off x="5989320" y="4032504"/>
            <a:ext cx="4297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Lucrarea</a:t>
            </a:r>
            <a:endParaRPr lang="en-US" sz="1300" dirty="0"/>
          </a:p>
        </p:txBody>
      </p:sp>
      <p:sp>
        <p:nvSpPr>
          <p:cNvPr id="33" name="Text 29"/>
          <p:cNvSpPr/>
          <p:nvPr/>
        </p:nvSpPr>
        <p:spPr>
          <a:xfrm>
            <a:off x="5989320" y="4251960"/>
            <a:ext cx="5120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Nume_Prenume_Lucrare.pdf – lucrarea de disertație, rezumat, bibliografie, fără anexe tehnice</a:t>
            </a:r>
            <a:endParaRPr lang="en-US" sz="1080" dirty="0"/>
          </a:p>
        </p:txBody>
      </p:sp>
      <p:sp>
        <p:nvSpPr>
          <p:cNvPr id="34" name="Shape 30"/>
          <p:cNvSpPr/>
          <p:nvPr/>
        </p:nvSpPr>
        <p:spPr>
          <a:xfrm>
            <a:off x="5577840" y="4672584"/>
            <a:ext cx="292608" cy="292608"/>
          </a:xfrm>
          <a:prstGeom prst="ellipse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1"/>
          <p:cNvSpPr/>
          <p:nvPr/>
        </p:nvSpPr>
        <p:spPr>
          <a:xfrm>
            <a:off x="5577840" y="4745736"/>
            <a:ext cx="292608" cy="822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8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880" dirty="0"/>
          </a:p>
        </p:txBody>
      </p:sp>
      <p:sp>
        <p:nvSpPr>
          <p:cNvPr id="36" name="Text 32"/>
          <p:cNvSpPr/>
          <p:nvPr/>
        </p:nvSpPr>
        <p:spPr>
          <a:xfrm>
            <a:off x="5989320" y="4654296"/>
            <a:ext cx="4297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Anexa B</a:t>
            </a:r>
            <a:endParaRPr lang="en-US" sz="1300" dirty="0"/>
          </a:p>
        </p:txBody>
      </p:sp>
      <p:sp>
        <p:nvSpPr>
          <p:cNvPr id="37" name="Text 33"/>
          <p:cNvSpPr/>
          <p:nvPr/>
        </p:nvSpPr>
        <p:spPr>
          <a:xfrm>
            <a:off x="5989320" y="4873752"/>
            <a:ext cx="5120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Nume_Prenume_Anexa_B.pdf – anexele tehnice/profesionale</a:t>
            </a:r>
            <a:endParaRPr lang="en-US" sz="1080" dirty="0"/>
          </a:p>
        </p:txBody>
      </p:sp>
      <p:sp>
        <p:nvSpPr>
          <p:cNvPr id="38" name="Text 34"/>
          <p:cNvSpPr/>
          <p:nvPr/>
        </p:nvSpPr>
        <p:spPr>
          <a:xfrm>
            <a:off x="768096" y="6236208"/>
            <a:ext cx="10607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Bază: pagina ARMM „Finalizare studii”, secțiunea „Etape pentru susținerea Examenului de finalizare studii”.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49808"/>
            <a:ext cx="12191695" cy="2743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9184" y="804672"/>
            <a:ext cx="11521440" cy="0"/>
          </a:xfrm>
          <a:prstGeom prst="line">
            <a:avLst/>
          </a:prstGeom>
          <a:noFill/>
          <a:ln w="635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207" y="137160"/>
            <a:ext cx="1286810" cy="329184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8102" y="91440"/>
            <a:ext cx="446556" cy="512064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880360" y="201168"/>
            <a:ext cx="58064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6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60" dirty="0"/>
          </a:p>
        </p:txBody>
      </p:sp>
      <p:sp>
        <p:nvSpPr>
          <p:cNvPr id="8" name="Text 4"/>
          <p:cNvSpPr/>
          <p:nvPr/>
        </p:nvSpPr>
        <p:spPr>
          <a:xfrm>
            <a:off x="2880360" y="438912"/>
            <a:ext cx="58064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9" name="Text 5"/>
          <p:cNvSpPr/>
          <p:nvPr/>
        </p:nvSpPr>
        <p:spPr>
          <a:xfrm>
            <a:off x="11521440" y="457200"/>
            <a:ext cx="310896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</a:t>
            </a:r>
            <a:endParaRPr lang="en-US" sz="780" dirty="0"/>
          </a:p>
        </p:txBody>
      </p:sp>
      <p:sp>
        <p:nvSpPr>
          <p:cNvPr id="10" name="Shape 6"/>
          <p:cNvSpPr/>
          <p:nvPr/>
        </p:nvSpPr>
        <p:spPr>
          <a:xfrm>
            <a:off x="411480" y="6528816"/>
            <a:ext cx="11384280" cy="0"/>
          </a:xfrm>
          <a:prstGeom prst="line">
            <a:avLst/>
          </a:prstGeom>
          <a:noFill/>
          <a:ln w="6350">
            <a:solidFill>
              <a:srgbClr val="D7DDE7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11480" y="6583680"/>
            <a:ext cx="1645920" cy="0"/>
          </a:xfrm>
          <a:prstGeom prst="line">
            <a:avLst/>
          </a:prstGeom>
          <a:noFill/>
          <a:ln w="1524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38912" y="6638544"/>
            <a:ext cx="84124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 • Facultatea de Autovehicule Rutiere, Mecatronică și Mecanică</a:t>
            </a:r>
            <a:endParaRPr lang="en-US" sz="720" dirty="0"/>
          </a:p>
        </p:txBody>
      </p:sp>
      <p:sp>
        <p:nvSpPr>
          <p:cNvPr id="13" name="Text 9"/>
          <p:cNvSpPr/>
          <p:nvPr/>
        </p:nvSpPr>
        <p:spPr>
          <a:xfrm>
            <a:off x="9281160" y="6638544"/>
            <a:ext cx="2514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14" name="Shape 10"/>
          <p:cNvSpPr/>
          <p:nvPr/>
        </p:nvSpPr>
        <p:spPr>
          <a:xfrm>
            <a:off x="749808" y="960120"/>
            <a:ext cx="1783080" cy="256032"/>
          </a:xfrm>
          <a:prstGeom prst="roundRect">
            <a:avLst>
              <a:gd name="adj" fmla="val 250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841248" y="1010412"/>
            <a:ext cx="16002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ÎN TEMPLATE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749808" y="1371600"/>
            <a:ext cx="10789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E3A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Regulament, evaluare și ECTS</a:t>
            </a:r>
            <a:endParaRPr lang="en-US" sz="3100" dirty="0"/>
          </a:p>
        </p:txBody>
      </p:sp>
      <p:sp>
        <p:nvSpPr>
          <p:cNvPr id="17" name="Text 13"/>
          <p:cNvSpPr/>
          <p:nvPr/>
        </p:nvSpPr>
        <p:spPr>
          <a:xfrm>
            <a:off x="768096" y="1938528"/>
            <a:ext cx="9875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Master: examen de disertație, promovare și puncte credit.</a:t>
            </a:r>
            <a:endParaRPr lang="en-US" sz="1550" dirty="0"/>
          </a:p>
        </p:txBody>
      </p:sp>
      <p:sp>
        <p:nvSpPr>
          <p:cNvPr id="18" name="Shape 14"/>
          <p:cNvSpPr/>
          <p:nvPr/>
        </p:nvSpPr>
        <p:spPr>
          <a:xfrm>
            <a:off x="749808" y="2468880"/>
            <a:ext cx="3154680" cy="1207008"/>
          </a:xfrm>
          <a:prstGeom prst="roundRect">
            <a:avLst>
              <a:gd name="adj" fmla="val 3788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749808" y="2468880"/>
            <a:ext cx="73152" cy="1207008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950976" y="2642616"/>
            <a:ext cx="320040" cy="320040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950976" y="2715768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1000" dirty="0"/>
          </a:p>
        </p:txBody>
      </p:sp>
      <p:sp>
        <p:nvSpPr>
          <p:cNvPr id="22" name="Text 18"/>
          <p:cNvSpPr/>
          <p:nvPr/>
        </p:nvSpPr>
        <p:spPr>
          <a:xfrm>
            <a:off x="1408176" y="2624328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Examen de disertație</a:t>
            </a:r>
            <a:endParaRPr lang="en-US" sz="1420" dirty="0"/>
          </a:p>
        </p:txBody>
      </p:sp>
      <p:sp>
        <p:nvSpPr>
          <p:cNvPr id="23" name="Text 19"/>
          <p:cNvSpPr/>
          <p:nvPr/>
        </p:nvSpPr>
        <p:spPr>
          <a:xfrm>
            <a:off x="1408176" y="2898648"/>
            <a:ext cx="22860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Conform regulamentului FARMM, examenul de disertație constă în prezentarea și susținerea publică a lucrării de disertație.</a:t>
            </a:r>
            <a:endParaRPr lang="en-US" sz="1150" dirty="0"/>
          </a:p>
        </p:txBody>
      </p:sp>
      <p:sp>
        <p:nvSpPr>
          <p:cNvPr id="24" name="Shape 20"/>
          <p:cNvSpPr/>
          <p:nvPr/>
        </p:nvSpPr>
        <p:spPr>
          <a:xfrm>
            <a:off x="4407408" y="2468880"/>
            <a:ext cx="3154680" cy="1207008"/>
          </a:xfrm>
          <a:prstGeom prst="roundRect">
            <a:avLst>
              <a:gd name="adj" fmla="val 3788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1"/>
          <p:cNvSpPr/>
          <p:nvPr/>
        </p:nvSpPr>
        <p:spPr>
          <a:xfrm>
            <a:off x="4407408" y="2468880"/>
            <a:ext cx="73152" cy="1207008"/>
          </a:xfrm>
          <a:prstGeom prst="rect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2"/>
          <p:cNvSpPr/>
          <p:nvPr/>
        </p:nvSpPr>
        <p:spPr>
          <a:xfrm>
            <a:off x="4608576" y="2642616"/>
            <a:ext cx="320040" cy="320040"/>
          </a:xfrm>
          <a:prstGeom prst="ellipse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3"/>
          <p:cNvSpPr/>
          <p:nvPr/>
        </p:nvSpPr>
        <p:spPr>
          <a:xfrm>
            <a:off x="4608576" y="2715768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1000" dirty="0"/>
          </a:p>
        </p:txBody>
      </p:sp>
      <p:sp>
        <p:nvSpPr>
          <p:cNvPr id="28" name="Text 24"/>
          <p:cNvSpPr/>
          <p:nvPr/>
        </p:nvSpPr>
        <p:spPr>
          <a:xfrm>
            <a:off x="5065776" y="2624328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Promovare</a:t>
            </a:r>
            <a:endParaRPr lang="en-US" sz="1420" dirty="0"/>
          </a:p>
        </p:txBody>
      </p:sp>
      <p:sp>
        <p:nvSpPr>
          <p:cNvPr id="29" name="Text 25"/>
          <p:cNvSpPr/>
          <p:nvPr/>
        </p:nvSpPr>
        <p:spPr>
          <a:xfrm>
            <a:off x="5065776" y="2898648"/>
            <a:ext cx="22860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Media de promovare a examenului de disertație este minimum 6,00; media se calculează cu două zecimale, fără rotunjire.</a:t>
            </a:r>
            <a:endParaRPr lang="en-US" sz="1150" dirty="0"/>
          </a:p>
        </p:txBody>
      </p:sp>
      <p:sp>
        <p:nvSpPr>
          <p:cNvPr id="30" name="Shape 26"/>
          <p:cNvSpPr/>
          <p:nvPr/>
        </p:nvSpPr>
        <p:spPr>
          <a:xfrm>
            <a:off x="8065008" y="2468880"/>
            <a:ext cx="3154680" cy="1207008"/>
          </a:xfrm>
          <a:prstGeom prst="roundRect">
            <a:avLst>
              <a:gd name="adj" fmla="val 3788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7"/>
          <p:cNvSpPr/>
          <p:nvPr/>
        </p:nvSpPr>
        <p:spPr>
          <a:xfrm>
            <a:off x="8065008" y="2468880"/>
            <a:ext cx="73152" cy="1207008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8"/>
          <p:cNvSpPr/>
          <p:nvPr/>
        </p:nvSpPr>
        <p:spPr>
          <a:xfrm>
            <a:off x="8266176" y="2642616"/>
            <a:ext cx="320040" cy="320040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9"/>
          <p:cNvSpPr/>
          <p:nvPr/>
        </p:nvSpPr>
        <p:spPr>
          <a:xfrm>
            <a:off x="8266176" y="2715768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1000" dirty="0"/>
          </a:p>
        </p:txBody>
      </p:sp>
      <p:sp>
        <p:nvSpPr>
          <p:cNvPr id="34" name="Text 30"/>
          <p:cNvSpPr/>
          <p:nvPr/>
        </p:nvSpPr>
        <p:spPr>
          <a:xfrm>
            <a:off x="8723376" y="2624328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Credite ECTS</a:t>
            </a:r>
            <a:endParaRPr lang="en-US" sz="1420" dirty="0"/>
          </a:p>
        </p:txBody>
      </p:sp>
      <p:sp>
        <p:nvSpPr>
          <p:cNvPr id="35" name="Text 31"/>
          <p:cNvSpPr/>
          <p:nvPr/>
        </p:nvSpPr>
        <p:spPr>
          <a:xfrm>
            <a:off x="8723376" y="2898648"/>
            <a:ext cx="22860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Pentru elaborarea și promovarea examenului de disertație se acordă 10 puncte credit.</a:t>
            </a:r>
            <a:endParaRPr lang="en-US" sz="1150" dirty="0"/>
          </a:p>
        </p:txBody>
      </p:sp>
      <p:sp>
        <p:nvSpPr>
          <p:cNvPr id="36" name="Shape 32"/>
          <p:cNvSpPr/>
          <p:nvPr/>
        </p:nvSpPr>
        <p:spPr>
          <a:xfrm>
            <a:off x="2560320" y="4343400"/>
            <a:ext cx="3566160" cy="1207008"/>
          </a:xfrm>
          <a:prstGeom prst="roundRect">
            <a:avLst>
              <a:gd name="adj" fmla="val 3788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3"/>
          <p:cNvSpPr/>
          <p:nvPr/>
        </p:nvSpPr>
        <p:spPr>
          <a:xfrm>
            <a:off x="2560320" y="4343400"/>
            <a:ext cx="73152" cy="1207008"/>
          </a:xfrm>
          <a:prstGeom prst="rect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4"/>
          <p:cNvSpPr/>
          <p:nvPr/>
        </p:nvSpPr>
        <p:spPr>
          <a:xfrm>
            <a:off x="2761488" y="4517136"/>
            <a:ext cx="320040" cy="320040"/>
          </a:xfrm>
          <a:prstGeom prst="ellipse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5"/>
          <p:cNvSpPr/>
          <p:nvPr/>
        </p:nvSpPr>
        <p:spPr>
          <a:xfrm>
            <a:off x="2761488" y="4590288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1000" dirty="0"/>
          </a:p>
        </p:txBody>
      </p:sp>
      <p:sp>
        <p:nvSpPr>
          <p:cNvPr id="40" name="Text 36"/>
          <p:cNvSpPr/>
          <p:nvPr/>
        </p:nvSpPr>
        <p:spPr>
          <a:xfrm>
            <a:off x="3218688" y="4498848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Eligibilitate</a:t>
            </a:r>
            <a:endParaRPr lang="en-US" sz="1420" dirty="0"/>
          </a:p>
        </p:txBody>
      </p:sp>
      <p:sp>
        <p:nvSpPr>
          <p:cNvPr id="41" name="Text 37"/>
          <p:cNvSpPr/>
          <p:nvPr/>
        </p:nvSpPr>
        <p:spPr>
          <a:xfrm>
            <a:off x="3218688" y="4773168"/>
            <a:ext cx="269748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 pot prezenta candidații care au promovat activitățile obligatorii din planul de învățământ și nu au datorii financiare/materiale.</a:t>
            </a:r>
            <a:endParaRPr lang="en-US" sz="1150" dirty="0"/>
          </a:p>
        </p:txBody>
      </p:sp>
      <p:sp>
        <p:nvSpPr>
          <p:cNvPr id="42" name="Shape 38"/>
          <p:cNvSpPr/>
          <p:nvPr/>
        </p:nvSpPr>
        <p:spPr>
          <a:xfrm>
            <a:off x="6583680" y="4343400"/>
            <a:ext cx="3566160" cy="1207008"/>
          </a:xfrm>
          <a:prstGeom prst="roundRect">
            <a:avLst>
              <a:gd name="adj" fmla="val 3788"/>
            </a:avLst>
          </a:prstGeom>
          <a:solidFill>
            <a:srgbClr val="FFFFFF"/>
          </a:solidFill>
          <a:ln w="889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Shape 39"/>
          <p:cNvSpPr/>
          <p:nvPr/>
        </p:nvSpPr>
        <p:spPr>
          <a:xfrm>
            <a:off x="6583680" y="4343400"/>
            <a:ext cx="73152" cy="1207008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Shape 40"/>
          <p:cNvSpPr/>
          <p:nvPr/>
        </p:nvSpPr>
        <p:spPr>
          <a:xfrm>
            <a:off x="6784848" y="4517136"/>
            <a:ext cx="320040" cy="320040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1"/>
          <p:cNvSpPr/>
          <p:nvPr/>
        </p:nvSpPr>
        <p:spPr>
          <a:xfrm>
            <a:off x="6784848" y="4590288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</a:t>
            </a:r>
            <a:endParaRPr lang="en-US" sz="1000" dirty="0"/>
          </a:p>
        </p:txBody>
      </p:sp>
      <p:sp>
        <p:nvSpPr>
          <p:cNvPr id="46" name="Text 42"/>
          <p:cNvSpPr/>
          <p:nvPr/>
        </p:nvSpPr>
        <p:spPr>
          <a:xfrm>
            <a:off x="7242048" y="4498848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Rezultate</a:t>
            </a:r>
            <a:endParaRPr lang="en-US" sz="1420" dirty="0"/>
          </a:p>
        </p:txBody>
      </p:sp>
      <p:sp>
        <p:nvSpPr>
          <p:cNvPr id="47" name="Text 43"/>
          <p:cNvSpPr/>
          <p:nvPr/>
        </p:nvSpPr>
        <p:spPr>
          <a:xfrm>
            <a:off x="7242048" y="4773168"/>
            <a:ext cx="269748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Rezultatele se comunică prin afișare în termen de cel mult 48 de ore de la susținere.</a:t>
            </a:r>
            <a:endParaRPr lang="en-US" sz="1150" dirty="0"/>
          </a:p>
        </p:txBody>
      </p:sp>
      <p:sp>
        <p:nvSpPr>
          <p:cNvPr id="48" name="Text 44"/>
          <p:cNvSpPr/>
          <p:nvPr/>
        </p:nvSpPr>
        <p:spPr>
          <a:xfrm>
            <a:off x="768096" y="6236208"/>
            <a:ext cx="10607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Bază: Regulamentul FARMM de finalizare a studiilor 2025–2026 și Regulamentul UTCN privind examenele de finalizare.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49808"/>
            <a:ext cx="12191695" cy="2743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9184" y="804672"/>
            <a:ext cx="11521440" cy="0"/>
          </a:xfrm>
          <a:prstGeom prst="line">
            <a:avLst/>
          </a:prstGeom>
          <a:noFill/>
          <a:ln w="635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207" y="137160"/>
            <a:ext cx="1286810" cy="329184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8102" y="91440"/>
            <a:ext cx="446556" cy="512064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880360" y="201168"/>
            <a:ext cx="58064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6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60" dirty="0"/>
          </a:p>
        </p:txBody>
      </p:sp>
      <p:sp>
        <p:nvSpPr>
          <p:cNvPr id="8" name="Text 4"/>
          <p:cNvSpPr/>
          <p:nvPr/>
        </p:nvSpPr>
        <p:spPr>
          <a:xfrm>
            <a:off x="2880360" y="438912"/>
            <a:ext cx="58064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9" name="Text 5"/>
          <p:cNvSpPr/>
          <p:nvPr/>
        </p:nvSpPr>
        <p:spPr>
          <a:xfrm>
            <a:off x="11521440" y="457200"/>
            <a:ext cx="310896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</a:t>
            </a:r>
            <a:endParaRPr lang="en-US" sz="780" dirty="0"/>
          </a:p>
        </p:txBody>
      </p:sp>
      <p:sp>
        <p:nvSpPr>
          <p:cNvPr id="10" name="Shape 6"/>
          <p:cNvSpPr/>
          <p:nvPr/>
        </p:nvSpPr>
        <p:spPr>
          <a:xfrm>
            <a:off x="411480" y="6528816"/>
            <a:ext cx="11384280" cy="0"/>
          </a:xfrm>
          <a:prstGeom prst="line">
            <a:avLst/>
          </a:prstGeom>
          <a:noFill/>
          <a:ln w="6350">
            <a:solidFill>
              <a:srgbClr val="D7DDE7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11480" y="6583680"/>
            <a:ext cx="1645920" cy="0"/>
          </a:xfrm>
          <a:prstGeom prst="line">
            <a:avLst/>
          </a:prstGeom>
          <a:noFill/>
          <a:ln w="1524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38912" y="6638544"/>
            <a:ext cx="84124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 • Facultatea de Autovehicule Rutiere, Mecatronică și Mecanică</a:t>
            </a:r>
            <a:endParaRPr lang="en-US" sz="720" dirty="0"/>
          </a:p>
        </p:txBody>
      </p:sp>
      <p:sp>
        <p:nvSpPr>
          <p:cNvPr id="13" name="Text 9"/>
          <p:cNvSpPr/>
          <p:nvPr/>
        </p:nvSpPr>
        <p:spPr>
          <a:xfrm>
            <a:off x="9281160" y="6638544"/>
            <a:ext cx="2514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14" name="Shape 10"/>
          <p:cNvSpPr/>
          <p:nvPr/>
        </p:nvSpPr>
        <p:spPr>
          <a:xfrm>
            <a:off x="749808" y="960120"/>
            <a:ext cx="1783080" cy="256032"/>
          </a:xfrm>
          <a:prstGeom prst="roundRect">
            <a:avLst>
              <a:gd name="adj" fmla="val 250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841248" y="1010412"/>
            <a:ext cx="16002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ÎN TEMPLATE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749808" y="1371600"/>
            <a:ext cx="10789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E3A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Verificarea anti-plagiat: ce trebuie reținut</a:t>
            </a:r>
            <a:endParaRPr lang="en-US" sz="3100" dirty="0"/>
          </a:p>
        </p:txBody>
      </p:sp>
      <p:sp>
        <p:nvSpPr>
          <p:cNvPr id="17" name="Text 13"/>
          <p:cNvSpPr/>
          <p:nvPr/>
        </p:nvSpPr>
        <p:spPr>
          <a:xfrm>
            <a:off x="768096" y="1938528"/>
            <a:ext cx="9875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Include în lucrare și în prezentare un comportament academic corect: surse clare, contribuție proprie, rezultate verificabile.</a:t>
            </a:r>
            <a:endParaRPr lang="en-US" sz="1550" dirty="0"/>
          </a:p>
        </p:txBody>
      </p:sp>
      <p:sp>
        <p:nvSpPr>
          <p:cNvPr id="18" name="Shape 14"/>
          <p:cNvSpPr/>
          <p:nvPr/>
        </p:nvSpPr>
        <p:spPr>
          <a:xfrm>
            <a:off x="777240" y="2331720"/>
            <a:ext cx="2788920" cy="1965960"/>
          </a:xfrm>
          <a:prstGeom prst="roundRect">
            <a:avLst>
              <a:gd name="adj" fmla="val 3721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1024128" y="2596896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43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30%</a:t>
            </a:r>
            <a:endParaRPr lang="en-US" sz="4300" dirty="0"/>
          </a:p>
        </p:txBody>
      </p:sp>
      <p:sp>
        <p:nvSpPr>
          <p:cNvPr id="20" name="Text 16"/>
          <p:cNvSpPr/>
          <p:nvPr/>
        </p:nvSpPr>
        <p:spPr>
          <a:xfrm>
            <a:off x="987552" y="3227832"/>
            <a:ext cx="2331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350" dirty="0">
                <a:solidFill>
                  <a:srgbClr val="E4EC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prag maxim de similitudine acceptat de FARMM</a:t>
            </a:r>
            <a:endParaRPr lang="en-US" sz="1350" dirty="0"/>
          </a:p>
        </p:txBody>
      </p:sp>
      <p:sp>
        <p:nvSpPr>
          <p:cNvPr id="21" name="Text 17"/>
          <p:cNvSpPr/>
          <p:nvPr/>
        </p:nvSpPr>
        <p:spPr>
          <a:xfrm>
            <a:off x="3977640" y="2331720"/>
            <a:ext cx="2926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Condiție de participare</a:t>
            </a:r>
            <a:endParaRPr lang="en-US" sz="1500" dirty="0"/>
          </a:p>
        </p:txBody>
      </p:sp>
      <p:sp>
        <p:nvSpPr>
          <p:cNvPr id="22" name="Text 18"/>
          <p:cNvSpPr/>
          <p:nvPr/>
        </p:nvSpPr>
        <p:spPr>
          <a:xfrm>
            <a:off x="3977640" y="2670048"/>
            <a:ext cx="33375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2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Lucrarea trebuie depusă pentru verificarea anti-plagiat.</a:t>
            </a:r>
            <a:endParaRPr lang="en-US" sz="128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2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Raportul de similitudini este inclus în dosarul de examen.</a:t>
            </a:r>
            <a:endParaRPr lang="en-US" sz="128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2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Coordonatorul confirmă sau infirmă eventuala tentativă de plagiat.</a:t>
            </a:r>
            <a:endParaRPr lang="en-US" sz="1280" dirty="0"/>
          </a:p>
        </p:txBody>
      </p:sp>
      <p:sp>
        <p:nvSpPr>
          <p:cNvPr id="23" name="Text 19"/>
          <p:cNvSpPr/>
          <p:nvPr/>
        </p:nvSpPr>
        <p:spPr>
          <a:xfrm>
            <a:off x="7635240" y="2331720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Excluderi din similitudine</a:t>
            </a:r>
            <a:endParaRPr lang="en-US" sz="1500" dirty="0"/>
          </a:p>
        </p:txBody>
      </p:sp>
      <p:sp>
        <p:nvSpPr>
          <p:cNvPr id="24" name="Text 20"/>
          <p:cNvSpPr/>
          <p:nvPr/>
        </p:nvSpPr>
        <p:spPr>
          <a:xfrm>
            <a:off x="7635240" y="2670048"/>
            <a:ext cx="35204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26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citări între ghilimele</a:t>
            </a:r>
            <a:endParaRPr lang="en-US" sz="126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26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bibliografia și cuprinsul</a:t>
            </a:r>
            <a:endParaRPr lang="en-US" sz="126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26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notații, abrevieri, denumiri de instituții</a:t>
            </a:r>
            <a:endParaRPr lang="en-US" sz="126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26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formule, definiții de bază, expresii consacrate</a:t>
            </a:r>
            <a:endParaRPr lang="en-US" sz="1260" dirty="0"/>
          </a:p>
        </p:txBody>
      </p:sp>
      <p:sp>
        <p:nvSpPr>
          <p:cNvPr id="25" name="Shape 21"/>
          <p:cNvSpPr/>
          <p:nvPr/>
        </p:nvSpPr>
        <p:spPr>
          <a:xfrm>
            <a:off x="777240" y="4617720"/>
            <a:ext cx="10652760" cy="777240"/>
          </a:xfrm>
          <a:prstGeom prst="roundRect">
            <a:avLst>
              <a:gd name="adj" fmla="val 4706"/>
            </a:avLst>
          </a:prstGeom>
          <a:solidFill>
            <a:srgbClr val="FFF4F2"/>
          </a:solidFill>
          <a:ln w="10160">
            <a:solidFill>
              <a:srgbClr val="F0C4B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2"/>
          <p:cNvSpPr/>
          <p:nvPr/>
        </p:nvSpPr>
        <p:spPr>
          <a:xfrm>
            <a:off x="987552" y="4754880"/>
            <a:ext cx="6583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B52A2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Evită:</a:t>
            </a:r>
            <a:endParaRPr lang="en-US" sz="1300" dirty="0"/>
          </a:p>
        </p:txBody>
      </p:sp>
      <p:sp>
        <p:nvSpPr>
          <p:cNvPr id="27" name="Text 23"/>
          <p:cNvSpPr/>
          <p:nvPr/>
        </p:nvSpPr>
        <p:spPr>
          <a:xfrm>
            <a:off x="1664208" y="4754880"/>
            <a:ext cx="9235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25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preluări fără sursă • figuri/tabele fără menționarea sursei • auto-plagiat • parafrazări prea apropiate de sursă fără citare</a:t>
            </a:r>
            <a:endParaRPr lang="en-US" sz="1250" dirty="0"/>
          </a:p>
        </p:txBody>
      </p:sp>
      <p:sp>
        <p:nvSpPr>
          <p:cNvPr id="28" name="Text 24"/>
          <p:cNvSpPr/>
          <p:nvPr/>
        </p:nvSpPr>
        <p:spPr>
          <a:xfrm>
            <a:off x="768096" y="6236208"/>
            <a:ext cx="10607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Bază: Regulamentul FARMM, Art. 23, și procedura UTCN PO_PD_02 privind verificarea anti-plagiat.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49808"/>
            <a:ext cx="12191695" cy="2743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9184" y="804672"/>
            <a:ext cx="11521440" cy="0"/>
          </a:xfrm>
          <a:prstGeom prst="line">
            <a:avLst/>
          </a:prstGeom>
          <a:noFill/>
          <a:ln w="635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207" y="137160"/>
            <a:ext cx="1286810" cy="329184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8102" y="91440"/>
            <a:ext cx="446556" cy="512064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880360" y="201168"/>
            <a:ext cx="58064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6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60" dirty="0"/>
          </a:p>
        </p:txBody>
      </p:sp>
      <p:sp>
        <p:nvSpPr>
          <p:cNvPr id="8" name="Text 4"/>
          <p:cNvSpPr/>
          <p:nvPr/>
        </p:nvSpPr>
        <p:spPr>
          <a:xfrm>
            <a:off x="2880360" y="438912"/>
            <a:ext cx="58064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9" name="Text 5"/>
          <p:cNvSpPr/>
          <p:nvPr/>
        </p:nvSpPr>
        <p:spPr>
          <a:xfrm>
            <a:off x="11521440" y="457200"/>
            <a:ext cx="310896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07</a:t>
            </a:r>
            <a:endParaRPr lang="en-US" sz="780" dirty="0"/>
          </a:p>
        </p:txBody>
      </p:sp>
      <p:sp>
        <p:nvSpPr>
          <p:cNvPr id="10" name="Shape 6"/>
          <p:cNvSpPr/>
          <p:nvPr/>
        </p:nvSpPr>
        <p:spPr>
          <a:xfrm>
            <a:off x="411480" y="6528816"/>
            <a:ext cx="11384280" cy="0"/>
          </a:xfrm>
          <a:prstGeom prst="line">
            <a:avLst/>
          </a:prstGeom>
          <a:noFill/>
          <a:ln w="6350">
            <a:solidFill>
              <a:srgbClr val="D7DDE7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11480" y="6583680"/>
            <a:ext cx="1645920" cy="0"/>
          </a:xfrm>
          <a:prstGeom prst="line">
            <a:avLst/>
          </a:prstGeom>
          <a:noFill/>
          <a:ln w="1524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38912" y="6638544"/>
            <a:ext cx="84124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 • Facultatea de Autovehicule Rutiere, Mecatronică și Mecanică</a:t>
            </a:r>
            <a:endParaRPr lang="en-US" sz="720" dirty="0"/>
          </a:p>
        </p:txBody>
      </p:sp>
      <p:sp>
        <p:nvSpPr>
          <p:cNvPr id="13" name="Text 9"/>
          <p:cNvSpPr/>
          <p:nvPr/>
        </p:nvSpPr>
        <p:spPr>
          <a:xfrm>
            <a:off x="9281160" y="6638544"/>
            <a:ext cx="2514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14" name="Shape 10"/>
          <p:cNvSpPr/>
          <p:nvPr/>
        </p:nvSpPr>
        <p:spPr>
          <a:xfrm>
            <a:off x="749808" y="960120"/>
            <a:ext cx="1783080" cy="256032"/>
          </a:xfrm>
          <a:prstGeom prst="roundRect">
            <a:avLst>
              <a:gd name="adj" fmla="val 250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841248" y="1010412"/>
            <a:ext cx="16002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ÎN TEMPLATE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749808" y="1371600"/>
            <a:ext cx="10789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E3A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Standard academic pentru prezentare</a:t>
            </a:r>
            <a:endParaRPr lang="en-US" sz="3100" dirty="0"/>
          </a:p>
        </p:txBody>
      </p:sp>
      <p:sp>
        <p:nvSpPr>
          <p:cNvPr id="17" name="Text 13"/>
          <p:cNvSpPr/>
          <p:nvPr/>
        </p:nvSpPr>
        <p:spPr>
          <a:xfrm>
            <a:off x="768096" y="1938528"/>
            <a:ext cx="9875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orientat spre claritate, rigoare și susținere publică la nivel universitar.</a:t>
            </a:r>
            <a:endParaRPr lang="en-US" sz="1550" dirty="0"/>
          </a:p>
        </p:txBody>
      </p:sp>
      <p:sp>
        <p:nvSpPr>
          <p:cNvPr id="18" name="Shape 14"/>
          <p:cNvSpPr/>
          <p:nvPr/>
        </p:nvSpPr>
        <p:spPr>
          <a:xfrm>
            <a:off x="786384" y="2487168"/>
            <a:ext cx="3246120" cy="749808"/>
          </a:xfrm>
          <a:prstGeom prst="chevron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969264" y="2734056"/>
            <a:ext cx="27432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AFIRMĂ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896112" y="3383280"/>
            <a:ext cx="290779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Problema, obiectivul, contribuția proprie și rezultatele verificabile.</a:t>
            </a:r>
            <a:endParaRPr lang="en-US" sz="1150" dirty="0"/>
          </a:p>
        </p:txBody>
      </p:sp>
      <p:sp>
        <p:nvSpPr>
          <p:cNvPr id="21" name="Shape 17"/>
          <p:cNvSpPr/>
          <p:nvPr/>
        </p:nvSpPr>
        <p:spPr>
          <a:xfrm>
            <a:off x="4535424" y="2487168"/>
            <a:ext cx="3246120" cy="749808"/>
          </a:xfrm>
          <a:prstGeom prst="chevron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8"/>
          <p:cNvSpPr/>
          <p:nvPr/>
        </p:nvSpPr>
        <p:spPr>
          <a:xfrm>
            <a:off x="4718304" y="2734056"/>
            <a:ext cx="27432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DEMONSTREAZĂ</a:t>
            </a:r>
            <a:endParaRPr lang="en-US" sz="1300" dirty="0"/>
          </a:p>
        </p:txBody>
      </p:sp>
      <p:sp>
        <p:nvSpPr>
          <p:cNvPr id="23" name="Text 19"/>
          <p:cNvSpPr/>
          <p:nvPr/>
        </p:nvSpPr>
        <p:spPr>
          <a:xfrm>
            <a:off x="4645152" y="3383280"/>
            <a:ext cx="290779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Metoda, datele/experimentele, criteriile de evaluare și comparațiile relevante.</a:t>
            </a:r>
            <a:endParaRPr lang="en-US" sz="1150" dirty="0"/>
          </a:p>
        </p:txBody>
      </p:sp>
      <p:sp>
        <p:nvSpPr>
          <p:cNvPr id="24" name="Shape 20"/>
          <p:cNvSpPr/>
          <p:nvPr/>
        </p:nvSpPr>
        <p:spPr>
          <a:xfrm>
            <a:off x="8284464" y="2487168"/>
            <a:ext cx="3246120" cy="749808"/>
          </a:xfrm>
          <a:prstGeom prst="chevron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1"/>
          <p:cNvSpPr/>
          <p:nvPr/>
        </p:nvSpPr>
        <p:spPr>
          <a:xfrm>
            <a:off x="8467344" y="2734056"/>
            <a:ext cx="27432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CONCLUZIONEAZĂ</a:t>
            </a:r>
            <a:endParaRPr lang="en-US" sz="1300" dirty="0"/>
          </a:p>
        </p:txBody>
      </p:sp>
      <p:sp>
        <p:nvSpPr>
          <p:cNvPr id="26" name="Text 22"/>
          <p:cNvSpPr/>
          <p:nvPr/>
        </p:nvSpPr>
        <p:spPr>
          <a:xfrm>
            <a:off x="8394192" y="3383280"/>
            <a:ext cx="290779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 s-a obținut, ce limite există și ce direcții viitoare sunt justificate.</a:t>
            </a:r>
            <a:endParaRPr lang="en-US" sz="1150" dirty="0"/>
          </a:p>
        </p:txBody>
      </p:sp>
      <p:sp>
        <p:nvSpPr>
          <p:cNvPr id="27" name="Shape 23"/>
          <p:cNvSpPr/>
          <p:nvPr/>
        </p:nvSpPr>
        <p:spPr>
          <a:xfrm>
            <a:off x="786384" y="4251960"/>
            <a:ext cx="5120640" cy="1234440"/>
          </a:xfrm>
          <a:prstGeom prst="roundRect">
            <a:avLst>
              <a:gd name="adj" fmla="val 2963"/>
            </a:avLst>
          </a:prstGeom>
          <a:solidFill>
            <a:srgbClr val="F6F7F9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4"/>
          <p:cNvSpPr/>
          <p:nvPr/>
        </p:nvSpPr>
        <p:spPr>
          <a:xfrm>
            <a:off x="969264" y="4425696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Redactare vizuală</a:t>
            </a:r>
            <a:endParaRPr lang="en-US" sz="1450" dirty="0"/>
          </a:p>
        </p:txBody>
      </p:sp>
      <p:sp>
        <p:nvSpPr>
          <p:cNvPr id="29" name="Text 25"/>
          <p:cNvSpPr/>
          <p:nvPr/>
        </p:nvSpPr>
        <p:spPr>
          <a:xfrm>
            <a:off x="987552" y="4736592"/>
            <a:ext cx="438912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1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titlu informativ pe fiecare slide</a:t>
            </a:r>
            <a:endParaRPr lang="en-US" sz="118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1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figura/graficul transmite o concluzie</a:t>
            </a:r>
            <a:endParaRPr lang="en-US" sz="118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1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unități de măsură și legende vizibile</a:t>
            </a:r>
            <a:endParaRPr lang="en-US" sz="118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1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sursa sub figurile preluate/adaptate</a:t>
            </a:r>
            <a:endParaRPr lang="en-US" sz="1180" dirty="0"/>
          </a:p>
        </p:txBody>
      </p:sp>
      <p:sp>
        <p:nvSpPr>
          <p:cNvPr id="30" name="Shape 26"/>
          <p:cNvSpPr/>
          <p:nvPr/>
        </p:nvSpPr>
        <p:spPr>
          <a:xfrm>
            <a:off x="6291072" y="4251960"/>
            <a:ext cx="5120640" cy="1234440"/>
          </a:xfrm>
          <a:prstGeom prst="roundRect">
            <a:avLst>
              <a:gd name="adj" fmla="val 2963"/>
            </a:avLst>
          </a:prstGeom>
          <a:solidFill>
            <a:srgbClr val="F6F7F9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7"/>
          <p:cNvSpPr/>
          <p:nvPr/>
        </p:nvSpPr>
        <p:spPr>
          <a:xfrm>
            <a:off x="6473952" y="4425696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Susținere orală</a:t>
            </a:r>
            <a:endParaRPr lang="en-US" sz="1450" dirty="0"/>
          </a:p>
        </p:txBody>
      </p:sp>
      <p:sp>
        <p:nvSpPr>
          <p:cNvPr id="32" name="Text 28"/>
          <p:cNvSpPr/>
          <p:nvPr/>
        </p:nvSpPr>
        <p:spPr>
          <a:xfrm>
            <a:off x="6492240" y="4736592"/>
            <a:ext cx="438912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1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pregătește argumentele, nu memora textul</a:t>
            </a:r>
            <a:endParaRPr lang="en-US" sz="118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1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păstrează 1 minut pentru concluzii</a:t>
            </a:r>
            <a:endParaRPr lang="en-US" sz="118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1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anticipează 3–5 întrebări ale comisiei</a:t>
            </a:r>
            <a:endParaRPr lang="en-US" sz="118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18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explică deciziile proprii</a:t>
            </a:r>
            <a:endParaRPr lang="en-US" sz="118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49808"/>
            <a:ext cx="12191695" cy="27432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9184" y="804672"/>
            <a:ext cx="11521440" cy="0"/>
          </a:xfrm>
          <a:prstGeom prst="line">
            <a:avLst/>
          </a:prstGeom>
          <a:noFill/>
          <a:ln w="6350">
            <a:solidFill>
              <a:srgbClr val="D7DDE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207" y="137160"/>
            <a:ext cx="1286810" cy="329184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8102" y="91440"/>
            <a:ext cx="446556" cy="512064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880360" y="201168"/>
            <a:ext cx="58064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6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60" dirty="0"/>
          </a:p>
        </p:txBody>
      </p:sp>
      <p:sp>
        <p:nvSpPr>
          <p:cNvPr id="8" name="Text 4"/>
          <p:cNvSpPr/>
          <p:nvPr/>
        </p:nvSpPr>
        <p:spPr>
          <a:xfrm>
            <a:off x="2880360" y="438912"/>
            <a:ext cx="58064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9" name="Text 5"/>
          <p:cNvSpPr/>
          <p:nvPr/>
        </p:nvSpPr>
        <p:spPr>
          <a:xfrm>
            <a:off x="11521440" y="457200"/>
            <a:ext cx="310896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08</a:t>
            </a:r>
            <a:endParaRPr lang="en-US" sz="780" dirty="0"/>
          </a:p>
        </p:txBody>
      </p:sp>
      <p:sp>
        <p:nvSpPr>
          <p:cNvPr id="10" name="Shape 6"/>
          <p:cNvSpPr/>
          <p:nvPr/>
        </p:nvSpPr>
        <p:spPr>
          <a:xfrm>
            <a:off x="411480" y="6528816"/>
            <a:ext cx="11384280" cy="0"/>
          </a:xfrm>
          <a:prstGeom prst="line">
            <a:avLst/>
          </a:prstGeom>
          <a:noFill/>
          <a:ln w="6350">
            <a:solidFill>
              <a:srgbClr val="D7DDE7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11480" y="6583680"/>
            <a:ext cx="1645920" cy="0"/>
          </a:xfrm>
          <a:prstGeom prst="line">
            <a:avLst/>
          </a:prstGeom>
          <a:noFill/>
          <a:ln w="1524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38912" y="6638544"/>
            <a:ext cx="84124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 • Facultatea de Autovehicule Rutiere, Mecatronică și Mecanică</a:t>
            </a:r>
            <a:endParaRPr lang="en-US" sz="720" dirty="0"/>
          </a:p>
        </p:txBody>
      </p:sp>
      <p:sp>
        <p:nvSpPr>
          <p:cNvPr id="13" name="Text 9"/>
          <p:cNvSpPr/>
          <p:nvPr/>
        </p:nvSpPr>
        <p:spPr>
          <a:xfrm>
            <a:off x="9281160" y="6638544"/>
            <a:ext cx="2514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2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master / examen de disertație</a:t>
            </a:r>
            <a:endParaRPr lang="en-US" sz="720" dirty="0"/>
          </a:p>
        </p:txBody>
      </p:sp>
      <p:sp>
        <p:nvSpPr>
          <p:cNvPr id="14" name="Shape 10"/>
          <p:cNvSpPr/>
          <p:nvPr/>
        </p:nvSpPr>
        <p:spPr>
          <a:xfrm>
            <a:off x="749808" y="960120"/>
            <a:ext cx="1783080" cy="256032"/>
          </a:xfrm>
          <a:prstGeom prst="roundRect">
            <a:avLst>
              <a:gd name="adj" fmla="val 25000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841248" y="1010412"/>
            <a:ext cx="16002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ÎN TEMPLATE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749808" y="1371600"/>
            <a:ext cx="10789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E3A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Flux recomandat înainte de susținere</a:t>
            </a:r>
            <a:endParaRPr lang="en-US" sz="3100" dirty="0"/>
          </a:p>
        </p:txBody>
      </p:sp>
      <p:sp>
        <p:nvSpPr>
          <p:cNvPr id="17" name="Text 13"/>
          <p:cNvSpPr/>
          <p:nvPr/>
        </p:nvSpPr>
        <p:spPr>
          <a:xfrm>
            <a:off x="768096" y="1938528"/>
            <a:ext cx="9875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Planificare orientativă pentru evitarea întârzierilor și a refacerilor de ultim moment.</a:t>
            </a:r>
            <a:endParaRPr lang="en-US" sz="1550" dirty="0"/>
          </a:p>
        </p:txBody>
      </p:sp>
      <p:sp>
        <p:nvSpPr>
          <p:cNvPr id="18" name="Shape 14"/>
          <p:cNvSpPr/>
          <p:nvPr/>
        </p:nvSpPr>
        <p:spPr>
          <a:xfrm>
            <a:off x="1097280" y="3977640"/>
            <a:ext cx="9966960" cy="0"/>
          </a:xfrm>
          <a:prstGeom prst="line">
            <a:avLst/>
          </a:prstGeom>
          <a:noFill/>
          <a:ln w="254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1078992" y="3831336"/>
            <a:ext cx="292608" cy="292608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6"/>
          <p:cNvSpPr/>
          <p:nvPr/>
        </p:nvSpPr>
        <p:spPr>
          <a:xfrm>
            <a:off x="868680" y="2788920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 - 14 zile</a:t>
            </a:r>
            <a:endParaRPr lang="en-US" sz="1180" dirty="0"/>
          </a:p>
        </p:txBody>
      </p:sp>
      <p:sp>
        <p:nvSpPr>
          <p:cNvPr id="21" name="Text 17"/>
          <p:cNvSpPr/>
          <p:nvPr/>
        </p:nvSpPr>
        <p:spPr>
          <a:xfrm>
            <a:off x="713232" y="3072384"/>
            <a:ext cx="17739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3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Finalizează conținutul lucrării și bibliografia.</a:t>
            </a:r>
            <a:endParaRPr lang="en-US" sz="930" dirty="0"/>
          </a:p>
        </p:txBody>
      </p:sp>
      <p:sp>
        <p:nvSpPr>
          <p:cNvPr id="22" name="Shape 18"/>
          <p:cNvSpPr/>
          <p:nvPr/>
        </p:nvSpPr>
        <p:spPr>
          <a:xfrm rot="5400000">
            <a:off x="1965960" y="3877056"/>
            <a:ext cx="164592" cy="201168"/>
          </a:xfrm>
          <a:prstGeom prst="triangle">
            <a:avLst/>
          </a:prstGeom>
          <a:solidFill>
            <a:srgbClr val="D7DDE7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19"/>
          <p:cNvSpPr/>
          <p:nvPr/>
        </p:nvSpPr>
        <p:spPr>
          <a:xfrm>
            <a:off x="2907792" y="3831336"/>
            <a:ext cx="292608" cy="292608"/>
          </a:xfrm>
          <a:prstGeom prst="ellipse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0"/>
          <p:cNvSpPr/>
          <p:nvPr/>
        </p:nvSpPr>
        <p:spPr>
          <a:xfrm>
            <a:off x="2697480" y="4434840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 - 7 zile</a:t>
            </a:r>
            <a:endParaRPr lang="en-US" sz="1180" dirty="0"/>
          </a:p>
        </p:txBody>
      </p:sp>
      <p:sp>
        <p:nvSpPr>
          <p:cNvPr id="25" name="Text 21"/>
          <p:cNvSpPr/>
          <p:nvPr/>
        </p:nvSpPr>
        <p:spPr>
          <a:xfrm>
            <a:off x="2542032" y="4709160"/>
            <a:ext cx="17739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3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Trimite varianta finală coordonatorului pentru revizie.</a:t>
            </a:r>
            <a:endParaRPr lang="en-US" sz="930" dirty="0"/>
          </a:p>
        </p:txBody>
      </p:sp>
      <p:sp>
        <p:nvSpPr>
          <p:cNvPr id="26" name="Shape 22"/>
          <p:cNvSpPr/>
          <p:nvPr/>
        </p:nvSpPr>
        <p:spPr>
          <a:xfrm rot="5400000">
            <a:off x="3794760" y="3877056"/>
            <a:ext cx="164592" cy="201168"/>
          </a:xfrm>
          <a:prstGeom prst="triangle">
            <a:avLst/>
          </a:prstGeom>
          <a:solidFill>
            <a:srgbClr val="D7DDE7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3"/>
          <p:cNvSpPr/>
          <p:nvPr/>
        </p:nvSpPr>
        <p:spPr>
          <a:xfrm>
            <a:off x="4736592" y="3831336"/>
            <a:ext cx="292608" cy="292608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4"/>
          <p:cNvSpPr/>
          <p:nvPr/>
        </p:nvSpPr>
        <p:spPr>
          <a:xfrm>
            <a:off x="4526280" y="2788920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 - 3 zile</a:t>
            </a:r>
            <a:endParaRPr lang="en-US" sz="1180" dirty="0"/>
          </a:p>
        </p:txBody>
      </p:sp>
      <p:sp>
        <p:nvSpPr>
          <p:cNvPr id="29" name="Text 25"/>
          <p:cNvSpPr/>
          <p:nvPr/>
        </p:nvSpPr>
        <p:spPr>
          <a:xfrm>
            <a:off x="4370832" y="3072384"/>
            <a:ext cx="17739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3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Depune lucrarea pentru verificarea anti-plagiat.</a:t>
            </a:r>
            <a:endParaRPr lang="en-US" sz="930" dirty="0"/>
          </a:p>
        </p:txBody>
      </p:sp>
      <p:sp>
        <p:nvSpPr>
          <p:cNvPr id="30" name="Shape 26"/>
          <p:cNvSpPr/>
          <p:nvPr/>
        </p:nvSpPr>
        <p:spPr>
          <a:xfrm rot="5400000">
            <a:off x="5623560" y="3877056"/>
            <a:ext cx="164592" cy="201168"/>
          </a:xfrm>
          <a:prstGeom prst="triangle">
            <a:avLst/>
          </a:prstGeom>
          <a:solidFill>
            <a:srgbClr val="D7DDE7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7"/>
          <p:cNvSpPr/>
          <p:nvPr/>
        </p:nvSpPr>
        <p:spPr>
          <a:xfrm>
            <a:off x="6565392" y="3831336"/>
            <a:ext cx="292608" cy="292608"/>
          </a:xfrm>
          <a:prstGeom prst="ellipse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8"/>
          <p:cNvSpPr/>
          <p:nvPr/>
        </p:nvSpPr>
        <p:spPr>
          <a:xfrm>
            <a:off x="6355080" y="4434840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 - 2 zile</a:t>
            </a:r>
            <a:endParaRPr lang="en-US" sz="1180" dirty="0"/>
          </a:p>
        </p:txBody>
      </p:sp>
      <p:sp>
        <p:nvSpPr>
          <p:cNvPr id="33" name="Text 29"/>
          <p:cNvSpPr/>
          <p:nvPr/>
        </p:nvSpPr>
        <p:spPr>
          <a:xfrm>
            <a:off x="6199632" y="4709160"/>
            <a:ext cx="17739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3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Urmărește raportul de similitudine și avizul.</a:t>
            </a:r>
            <a:endParaRPr lang="en-US" sz="930" dirty="0"/>
          </a:p>
        </p:txBody>
      </p:sp>
      <p:sp>
        <p:nvSpPr>
          <p:cNvPr id="34" name="Shape 30"/>
          <p:cNvSpPr/>
          <p:nvPr/>
        </p:nvSpPr>
        <p:spPr>
          <a:xfrm rot="5400000">
            <a:off x="7452360" y="3877056"/>
            <a:ext cx="164592" cy="201168"/>
          </a:xfrm>
          <a:prstGeom prst="triangle">
            <a:avLst/>
          </a:prstGeom>
          <a:solidFill>
            <a:srgbClr val="D7DDE7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1"/>
          <p:cNvSpPr/>
          <p:nvPr/>
        </p:nvSpPr>
        <p:spPr>
          <a:xfrm>
            <a:off x="8394192" y="3831336"/>
            <a:ext cx="292608" cy="292608"/>
          </a:xfrm>
          <a:prstGeom prst="ellipse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2"/>
          <p:cNvSpPr/>
          <p:nvPr/>
        </p:nvSpPr>
        <p:spPr>
          <a:xfrm>
            <a:off x="8183880" y="2788920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 - 1 zi</a:t>
            </a:r>
            <a:endParaRPr lang="en-US" sz="1180" dirty="0"/>
          </a:p>
        </p:txBody>
      </p:sp>
      <p:sp>
        <p:nvSpPr>
          <p:cNvPr id="37" name="Text 33"/>
          <p:cNvSpPr/>
          <p:nvPr/>
        </p:nvSpPr>
        <p:spPr>
          <a:xfrm>
            <a:off x="8028432" y="3072384"/>
            <a:ext cx="17739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3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Repetă prezentarea cronometrat și testează fișierul.</a:t>
            </a:r>
            <a:endParaRPr lang="en-US" sz="930" dirty="0"/>
          </a:p>
        </p:txBody>
      </p:sp>
      <p:sp>
        <p:nvSpPr>
          <p:cNvPr id="38" name="Shape 34"/>
          <p:cNvSpPr/>
          <p:nvPr/>
        </p:nvSpPr>
        <p:spPr>
          <a:xfrm rot="5400000">
            <a:off x="9281160" y="3877056"/>
            <a:ext cx="164592" cy="201168"/>
          </a:xfrm>
          <a:prstGeom prst="triangle">
            <a:avLst/>
          </a:prstGeom>
          <a:solidFill>
            <a:srgbClr val="D7DDE7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5"/>
          <p:cNvSpPr/>
          <p:nvPr/>
        </p:nvSpPr>
        <p:spPr>
          <a:xfrm>
            <a:off x="10222992" y="3831336"/>
            <a:ext cx="292608" cy="292608"/>
          </a:xfrm>
          <a:prstGeom prst="ellipse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6"/>
          <p:cNvSpPr/>
          <p:nvPr/>
        </p:nvSpPr>
        <p:spPr>
          <a:xfrm>
            <a:off x="10012680" y="4434840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Ziua susținerii</a:t>
            </a:r>
            <a:endParaRPr lang="en-US" sz="1180" dirty="0"/>
          </a:p>
        </p:txBody>
      </p:sp>
      <p:sp>
        <p:nvSpPr>
          <p:cNvPr id="41" name="Text 37"/>
          <p:cNvSpPr/>
          <p:nvPr/>
        </p:nvSpPr>
        <p:spPr>
          <a:xfrm>
            <a:off x="9857232" y="4709160"/>
            <a:ext cx="17739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3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Pregătește documentele și backup: PPTX + PDF.</a:t>
            </a:r>
            <a:endParaRPr lang="en-US" sz="930" dirty="0"/>
          </a:p>
        </p:txBody>
      </p:sp>
      <p:sp>
        <p:nvSpPr>
          <p:cNvPr id="42" name="Text 38"/>
          <p:cNvSpPr/>
          <p:nvPr/>
        </p:nvSpPr>
        <p:spPr>
          <a:xfrm>
            <a:off x="768096" y="6236208"/>
            <a:ext cx="10607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Bază: pagina ARMM „Finalizare studii” și procedura UTCN PO_PD_02. Ajustați termenele după calendarul facultății.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12191695" cy="45720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image(5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745" y="164592"/>
            <a:ext cx="1429789" cy="365760"/>
          </a:xfrm>
          <a:prstGeom prst="rect">
            <a:avLst/>
          </a:prstGeom>
        </p:spPr>
      </p:pic>
      <p:pic>
        <p:nvPicPr>
          <p:cNvPr id="6" name="Image 1" descr="/mnt/data/sigla_ARMM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5123" y="109728"/>
            <a:ext cx="558195" cy="640080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676656" y="1234440"/>
            <a:ext cx="91440" cy="4343400"/>
          </a:xfrm>
          <a:prstGeom prst="rect">
            <a:avLst/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4"/>
          <p:cNvSpPr/>
          <p:nvPr/>
        </p:nvSpPr>
        <p:spPr>
          <a:xfrm>
            <a:off x="804672" y="1234440"/>
            <a:ext cx="41148" cy="4343400"/>
          </a:xfrm>
          <a:prstGeom prst="rect">
            <a:avLst/>
          </a:prstGeom>
          <a:solidFill>
            <a:srgbClr val="B52A21"/>
          </a:solidFill>
          <a:ln w="12700">
            <a:solidFill>
              <a:srgbClr val="B52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1024128" y="1371600"/>
            <a:ext cx="71323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</a:t>
            </a:r>
            <a:endParaRPr lang="en-US" sz="1350" dirty="0"/>
          </a:p>
        </p:txBody>
      </p:sp>
      <p:sp>
        <p:nvSpPr>
          <p:cNvPr id="10" name="Text 6"/>
          <p:cNvSpPr/>
          <p:nvPr/>
        </p:nvSpPr>
        <p:spPr>
          <a:xfrm>
            <a:off x="1024128" y="1673352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1050" dirty="0"/>
          </a:p>
        </p:txBody>
      </p:sp>
      <p:sp>
        <p:nvSpPr>
          <p:cNvPr id="11" name="Text 7"/>
          <p:cNvSpPr/>
          <p:nvPr/>
        </p:nvSpPr>
        <p:spPr>
          <a:xfrm>
            <a:off x="1005840" y="2395728"/>
            <a:ext cx="8046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17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[TITLUL LUCRĂRII DE DISERTAȚIE]</a:t>
            </a:r>
            <a:endParaRPr lang="en-US" sz="3000" dirty="0"/>
          </a:p>
        </p:txBody>
      </p:sp>
      <p:sp>
        <p:nvSpPr>
          <p:cNvPr id="12" name="Shape 8"/>
          <p:cNvSpPr/>
          <p:nvPr/>
        </p:nvSpPr>
        <p:spPr>
          <a:xfrm>
            <a:off x="1024128" y="3520440"/>
            <a:ext cx="2971800" cy="237744"/>
          </a:xfrm>
          <a:prstGeom prst="roundRect">
            <a:avLst>
              <a:gd name="adj" fmla="val 23077"/>
            </a:avLst>
          </a:prstGeom>
          <a:solidFill>
            <a:srgbClr val="1E3A6D"/>
          </a:solidFill>
          <a:ln w="12700">
            <a:solidFill>
              <a:srgbClr val="1E3A6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1106424" y="3570732"/>
            <a:ext cx="280720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Examen de disertație • Lucrare de disertație</a:t>
            </a:r>
            <a:endParaRPr lang="en-US" sz="850" dirty="0"/>
          </a:p>
        </p:txBody>
      </p:sp>
      <p:sp>
        <p:nvSpPr>
          <p:cNvPr id="14" name="Text 10"/>
          <p:cNvSpPr/>
          <p:nvPr/>
        </p:nvSpPr>
        <p:spPr>
          <a:xfrm>
            <a:off x="1033272" y="4041648"/>
            <a:ext cx="5623560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15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Absolvent: [Prenume NUME]</a:t>
            </a:r>
            <a:endParaRPr lang="en-US" sz="1500" dirty="0"/>
          </a:p>
          <a:p>
            <a:pPr marL="0" indent="0" algn="l">
              <a:lnSpc>
                <a:spcPct val="110000"/>
              </a:lnSpc>
              <a:buNone/>
            </a:pPr>
            <a:r>
              <a:rPr lang="en-US" sz="15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Coordonator științific: [Titlu Prenume NUME]</a:t>
            </a:r>
            <a:endParaRPr lang="en-US" sz="1500" dirty="0"/>
          </a:p>
          <a:p>
            <a:pPr marL="0" indent="0" algn="l">
              <a:lnSpc>
                <a:spcPct val="110000"/>
              </a:lnSpc>
              <a:buNone/>
            </a:pPr>
            <a:r>
              <a:rPr lang="en-US" sz="15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Program de studii: [Specializarea / Programul]</a:t>
            </a:r>
            <a:endParaRPr lang="en-US" sz="1500" dirty="0"/>
          </a:p>
          <a:p>
            <a:pPr marL="0" indent="0" algn="l">
              <a:lnSpc>
                <a:spcPct val="110000"/>
              </a:lnSpc>
              <a:buNone/>
            </a:pPr>
            <a:r>
              <a:rPr lang="en-US" sz="15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[Sesiunea] • [Anul universitar]</a:t>
            </a:r>
            <a:endParaRPr lang="en-US" sz="1500" dirty="0"/>
          </a:p>
        </p:txBody>
      </p:sp>
      <p:sp>
        <p:nvSpPr>
          <p:cNvPr id="15" name="Shape 11"/>
          <p:cNvSpPr/>
          <p:nvPr/>
        </p:nvSpPr>
        <p:spPr>
          <a:xfrm>
            <a:off x="8092440" y="3803904"/>
            <a:ext cx="3246120" cy="1170432"/>
          </a:xfrm>
          <a:prstGeom prst="roundRect">
            <a:avLst>
              <a:gd name="adj" fmla="val 3125"/>
            </a:avLst>
          </a:prstGeom>
          <a:solidFill>
            <a:srgbClr val="F6F7F9"/>
          </a:solidFill>
          <a:ln w="1270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2"/>
          <p:cNvSpPr/>
          <p:nvPr/>
        </p:nvSpPr>
        <p:spPr>
          <a:xfrm>
            <a:off x="8275320" y="3986784"/>
            <a:ext cx="2880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260" b="1" dirty="0">
                <a:solidFill>
                  <a:srgbClr val="1E3A6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Verifică înainte de susținere</a:t>
            </a:r>
            <a:endParaRPr lang="en-US" sz="1260" dirty="0"/>
          </a:p>
        </p:txBody>
      </p:sp>
      <p:sp>
        <p:nvSpPr>
          <p:cNvPr id="17" name="Text 13"/>
          <p:cNvSpPr/>
          <p:nvPr/>
        </p:nvSpPr>
        <p:spPr>
          <a:xfrm>
            <a:off x="8275320" y="4261104"/>
            <a:ext cx="2788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03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titlul exact ca în fișa de înscriere</a:t>
            </a:r>
            <a:endParaRPr lang="en-US" sz="103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03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diacritice și titulatura coordonatorului</a:t>
            </a:r>
            <a:endParaRPr lang="en-US" sz="103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03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versiune PDF de backup</a:t>
            </a:r>
            <a:endParaRPr lang="en-US" sz="1030" dirty="0"/>
          </a:p>
        </p:txBody>
      </p:sp>
      <p:sp>
        <p:nvSpPr>
          <p:cNvPr id="18" name="Shape 14"/>
          <p:cNvSpPr/>
          <p:nvPr/>
        </p:nvSpPr>
        <p:spPr>
          <a:xfrm>
            <a:off x="457200" y="6528816"/>
            <a:ext cx="11338560" cy="0"/>
          </a:xfrm>
          <a:prstGeom prst="line">
            <a:avLst/>
          </a:prstGeom>
          <a:noFill/>
          <a:ln w="6350">
            <a:solidFill>
              <a:srgbClr val="D7DD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11475720" y="6620256"/>
            <a:ext cx="3200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780" dirty="0">
                <a:solidFill>
                  <a:srgbClr val="5B647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09</a:t>
            </a:r>
            <a:endParaRPr lang="en-US" sz="78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2974</Words>
  <Application>Microsoft Office PowerPoint</Application>
  <PresentationFormat>Widescreen</PresentationFormat>
  <Paragraphs>456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Universitatea Tehnică din Cluj-Napoca / FARMM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lucrare de disertație</dc:title>
  <dc:subject>Prezentare lucrare de disertație</dc:subject>
  <dc:creator>OpenAI</dc:creator>
  <cp:lastModifiedBy>Daniel Vasile Banyai</cp:lastModifiedBy>
  <cp:revision>2</cp:revision>
  <dcterms:created xsi:type="dcterms:W3CDTF">2026-06-30T11:07:45Z</dcterms:created>
  <dcterms:modified xsi:type="dcterms:W3CDTF">2026-06-30T12:23:32Z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b58b62f-6f94-46bd-8089-18e64b0a9abb_Enabled">
    <vt:lpwstr>true</vt:lpwstr>
  </property>
  <property fmtid="{D5CDD505-2E9C-101B-9397-08002B2CF9AE}" pid="3" name="MSIP_Label_5b58b62f-6f94-46bd-8089-18e64b0a9abb_SetDate">
    <vt:lpwstr>2026-06-30T12:23:23Z</vt:lpwstr>
  </property>
  <property fmtid="{D5CDD505-2E9C-101B-9397-08002B2CF9AE}" pid="4" name="MSIP_Label_5b58b62f-6f94-46bd-8089-18e64b0a9abb_Method">
    <vt:lpwstr>Standard</vt:lpwstr>
  </property>
  <property fmtid="{D5CDD505-2E9C-101B-9397-08002B2CF9AE}" pid="5" name="MSIP_Label_5b58b62f-6f94-46bd-8089-18e64b0a9abb_Name">
    <vt:lpwstr>defa4170-0d19-0005-0004-bc88714345d2</vt:lpwstr>
  </property>
  <property fmtid="{D5CDD505-2E9C-101B-9397-08002B2CF9AE}" pid="6" name="MSIP_Label_5b58b62f-6f94-46bd-8089-18e64b0a9abb_SiteId">
    <vt:lpwstr>a6eb79fa-c4a9-4cce-818d-b85274d15305</vt:lpwstr>
  </property>
  <property fmtid="{D5CDD505-2E9C-101B-9397-08002B2CF9AE}" pid="7" name="MSIP_Label_5b58b62f-6f94-46bd-8089-18e64b0a9abb_ActionId">
    <vt:lpwstr>434901f7-ccd8-4540-961a-3d7df4bc8b42</vt:lpwstr>
  </property>
  <property fmtid="{D5CDD505-2E9C-101B-9397-08002B2CF9AE}" pid="8" name="MSIP_Label_5b58b62f-6f94-46bd-8089-18e64b0a9abb_ContentBits">
    <vt:lpwstr>0</vt:lpwstr>
  </property>
  <property fmtid="{D5CDD505-2E9C-101B-9397-08002B2CF9AE}" pid="9" name="MSIP_Label_5b58b62f-6f94-46bd-8089-18e64b0a9abb_Tag">
    <vt:lpwstr>10, 3, 0, 1</vt:lpwstr>
  </property>
</Properties>
</file>